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2"/>
  </p:notesMasterIdLst>
  <p:sldIdLst>
    <p:sldId id="29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Montserrat" panose="02000505000000020004" pitchFamily="2" charset="0"/>
      <p:regular r:id="rId43"/>
    </p:embeddedFont>
    <p:embeddedFont>
      <p:font typeface="Montserrat Medium" panose="020B0604020202020204" charset="0"/>
      <p:regular r:id="rId44"/>
      <p:bold r:id="rId45"/>
      <p:italic r:id="rId46"/>
      <p:boldItalic r:id="rId47"/>
    </p:embeddedFont>
    <p:embeddedFont>
      <p:font typeface="Playfair Display Medium" panose="020B0604020202020204" charset="0"/>
      <p:regular r:id="rId48"/>
      <p:bold r:id="rId49"/>
      <p:italic r:id="rId50"/>
      <p:boldItalic r:id="rId51"/>
    </p:embeddedFont>
    <p:embeddedFont>
      <p:font typeface="Playfair Display" panose="020B0604020202020204" charset="0"/>
      <p:regular r:id="rId52"/>
      <p:bold r:id="rId53"/>
      <p:italic r:id="rId54"/>
      <p:boldItalic r:id="rId55"/>
    </p:embeddedFont>
    <p:embeddedFont>
      <p:font typeface="Playfair Display ExtraBold" panose="020B0604020202020204"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00357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781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d437c192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2d437c192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32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166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95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203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d4354e839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2d4354e839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996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d4354e839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g2d4354e839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31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d4354e839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d4354e839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898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d4354e839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g2d4354e8395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499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7722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d438947a5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g2d438947a5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04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141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944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0acf1f295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g30acf1f295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34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522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6188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0accd5c6c2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30accd5c6c2_2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074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0accd5c6c2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30accd5c6c2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6518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0accd5c6c2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g30accd5c6c2_2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029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27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657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0037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d437c192e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d437c192e3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094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d438947a53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2d438947a53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8115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40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939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430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39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42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045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542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d438bc89e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3" name="Google Shape;983;g2d438bc89e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74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d438bc89e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g2d438bc89e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5558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7832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4" name="Google Shape;99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69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d437c192e3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2d437c192e3_3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942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706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515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d4354e83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2d4354e83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891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290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95625" y="837050"/>
            <a:ext cx="3426000" cy="28980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52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995625" y="3695950"/>
            <a:ext cx="2970600" cy="68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57150" y="537425"/>
            <a:ext cx="9258300" cy="4734300"/>
            <a:chOff x="-57150" y="537425"/>
            <a:chExt cx="9258300" cy="4734300"/>
          </a:xfrm>
        </p:grpSpPr>
        <p:cxnSp>
          <p:nvCxnSpPr>
            <p:cNvPr id="12" name="Google Shape;12;p2"/>
            <p:cNvCxnSpPr/>
            <p:nvPr/>
          </p:nvCxnSpPr>
          <p:spPr>
            <a:xfrm>
              <a:off x="721525" y="537425"/>
              <a:ext cx="0" cy="4734300"/>
            </a:xfrm>
            <a:prstGeom prst="straightConnector1">
              <a:avLst/>
            </a:prstGeom>
            <a:noFill/>
            <a:ln w="9525" cap="flat" cmpd="sng">
              <a:solidFill>
                <a:schemeClr val="dk1"/>
              </a:solidFill>
              <a:prstDash val="solid"/>
              <a:round/>
              <a:headEnd type="none" w="sm" len="sm"/>
              <a:tailEnd type="none" w="sm" len="sm"/>
            </a:ln>
          </p:spPr>
        </p:cxnSp>
        <p:cxnSp>
          <p:nvCxnSpPr>
            <p:cNvPr id="13" name="Google Shape;13;p2"/>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grpSp>
        <p:nvGrpSpPr>
          <p:cNvPr id="14" name="Google Shape;14;p2"/>
          <p:cNvGrpSpPr/>
          <p:nvPr/>
        </p:nvGrpSpPr>
        <p:grpSpPr>
          <a:xfrm rot="5400000">
            <a:off x="8568937" y="-84044"/>
            <a:ext cx="186223" cy="659096"/>
            <a:chOff x="4714575" y="2942350"/>
            <a:chExt cx="46450" cy="164400"/>
          </a:xfrm>
        </p:grpSpPr>
        <p:sp>
          <p:nvSpPr>
            <p:cNvPr id="15" name="Google Shape;15;p2"/>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 name="Google Shape;25;p2"/>
          <p:cNvGrpSpPr/>
          <p:nvPr/>
        </p:nvGrpSpPr>
        <p:grpSpPr>
          <a:xfrm>
            <a:off x="7550152" y="4603888"/>
            <a:ext cx="1441459" cy="315279"/>
            <a:chOff x="4290125" y="2631325"/>
            <a:chExt cx="500750" cy="109525"/>
          </a:xfrm>
        </p:grpSpPr>
        <p:sp>
          <p:nvSpPr>
            <p:cNvPr id="26" name="Google Shape;26;p2"/>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2"/>
          <p:cNvSpPr/>
          <p:nvPr/>
        </p:nvSpPr>
        <p:spPr>
          <a:xfrm>
            <a:off x="7279836"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1279450" y="1765050"/>
            <a:ext cx="28068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12" name="Google Shape;212;p11"/>
          <p:cNvSpPr txBox="1">
            <a:spLocks noGrp="1"/>
          </p:cNvSpPr>
          <p:nvPr>
            <p:ph type="subTitle" idx="1"/>
          </p:nvPr>
        </p:nvSpPr>
        <p:spPr>
          <a:xfrm>
            <a:off x="1279450" y="2337750"/>
            <a:ext cx="2806800" cy="1040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213" name="Google Shape;213;p11"/>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nvGrpSpPr>
          <p:cNvPr id="214" name="Google Shape;214;p11"/>
          <p:cNvGrpSpPr/>
          <p:nvPr/>
        </p:nvGrpSpPr>
        <p:grpSpPr>
          <a:xfrm rot="5400000">
            <a:off x="8568937" y="-84044"/>
            <a:ext cx="186223" cy="659096"/>
            <a:chOff x="4714575" y="2942350"/>
            <a:chExt cx="46450" cy="164400"/>
          </a:xfrm>
        </p:grpSpPr>
        <p:sp>
          <p:nvSpPr>
            <p:cNvPr id="215" name="Google Shape;215;p11"/>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1"/>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1"/>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1"/>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1"/>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 name="Google Shape;225;p11"/>
          <p:cNvSpPr/>
          <p:nvPr/>
        </p:nvSpPr>
        <p:spPr>
          <a:xfrm rot="10800000">
            <a:off x="8513045" y="800901"/>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28" name="Google Shape;228;p12"/>
          <p:cNvGrpSpPr/>
          <p:nvPr/>
        </p:nvGrpSpPr>
        <p:grpSpPr>
          <a:xfrm rot="5400000">
            <a:off x="629262" y="-84044"/>
            <a:ext cx="186223" cy="659096"/>
            <a:chOff x="4714575" y="2942350"/>
            <a:chExt cx="46450" cy="164400"/>
          </a:xfrm>
        </p:grpSpPr>
        <p:sp>
          <p:nvSpPr>
            <p:cNvPr id="229" name="Google Shape;229;p12"/>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2"/>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2"/>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2"/>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2"/>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2"/>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2"/>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2"/>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2"/>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2"/>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9" name="Google Shape;239;p12"/>
          <p:cNvSpPr/>
          <p:nvPr/>
        </p:nvSpPr>
        <p:spPr>
          <a:xfrm rot="10800000">
            <a:off x="2877777" y="46637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2"/>
          <p:cNvSpPr/>
          <p:nvPr/>
        </p:nvSpPr>
        <p:spPr>
          <a:xfrm rot="10800000">
            <a:off x="93244" y="313353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 name="Google Shape;241;p12"/>
          <p:cNvGrpSpPr/>
          <p:nvPr/>
        </p:nvGrpSpPr>
        <p:grpSpPr>
          <a:xfrm>
            <a:off x="5970602" y="87863"/>
            <a:ext cx="1441459" cy="315279"/>
            <a:chOff x="4290125" y="2631325"/>
            <a:chExt cx="500750" cy="109525"/>
          </a:xfrm>
        </p:grpSpPr>
        <p:sp>
          <p:nvSpPr>
            <p:cNvPr id="242" name="Google Shape;242;p12"/>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2"/>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2"/>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12"/>
          <p:cNvGrpSpPr/>
          <p:nvPr/>
        </p:nvGrpSpPr>
        <p:grpSpPr>
          <a:xfrm>
            <a:off x="-57150" y="-19900"/>
            <a:ext cx="9258300" cy="5240700"/>
            <a:chOff x="-57150" y="-19900"/>
            <a:chExt cx="9258300" cy="5240700"/>
          </a:xfrm>
        </p:grpSpPr>
        <p:cxnSp>
          <p:nvCxnSpPr>
            <p:cNvPr id="246" name="Google Shape;246;p12"/>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247" name="Google Shape;247;p12"/>
            <p:cNvCxnSpPr/>
            <p:nvPr/>
          </p:nvCxnSpPr>
          <p:spPr>
            <a:xfrm>
              <a:off x="8421575" y="-19900"/>
              <a:ext cx="0" cy="5240700"/>
            </a:xfrm>
            <a:prstGeom prst="straightConnector1">
              <a:avLst/>
            </a:prstGeom>
            <a:noFill/>
            <a:ln w="9525" cap="flat" cmpd="sng">
              <a:solidFill>
                <a:schemeClr val="dk1"/>
              </a:solidFill>
              <a:prstDash val="solid"/>
              <a:round/>
              <a:headEnd type="none" w="sm" len="sm"/>
              <a:tailEnd type="none" w="sm" len="sm"/>
            </a:ln>
          </p:spPr>
        </p:cxnSp>
      </p:grpSp>
      <p:sp>
        <p:nvSpPr>
          <p:cNvPr id="248" name="Google Shape;248;p12"/>
          <p:cNvSpPr/>
          <p:nvPr/>
        </p:nvSpPr>
        <p:spPr>
          <a:xfrm>
            <a:off x="8140786" y="44880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9"/>
        <p:cNvGrpSpPr/>
        <p:nvPr/>
      </p:nvGrpSpPr>
      <p:grpSpPr>
        <a:xfrm>
          <a:off x="0" y="0"/>
          <a:ext cx="0" cy="0"/>
          <a:chOff x="0" y="0"/>
          <a:chExt cx="0" cy="0"/>
        </a:xfrm>
      </p:grpSpPr>
      <p:sp>
        <p:nvSpPr>
          <p:cNvPr id="250" name="Google Shape;250;p13"/>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251" name="Google Shape;251;p13"/>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nvGrpSpPr>
          <p:cNvPr id="252" name="Google Shape;252;p13"/>
          <p:cNvGrpSpPr/>
          <p:nvPr/>
        </p:nvGrpSpPr>
        <p:grpSpPr>
          <a:xfrm rot="5400000">
            <a:off x="8568937" y="-84044"/>
            <a:ext cx="186223" cy="659096"/>
            <a:chOff x="4714575" y="2942350"/>
            <a:chExt cx="46450" cy="164400"/>
          </a:xfrm>
        </p:grpSpPr>
        <p:sp>
          <p:nvSpPr>
            <p:cNvPr id="253" name="Google Shape;253;p13"/>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3"/>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3"/>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3"/>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3"/>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3"/>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3"/>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3"/>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3"/>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3"/>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3"/>
          <p:cNvSpPr/>
          <p:nvPr/>
        </p:nvSpPr>
        <p:spPr>
          <a:xfrm>
            <a:off x="5663327" y="-158248"/>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3"/>
          <p:cNvSpPr/>
          <p:nvPr/>
        </p:nvSpPr>
        <p:spPr>
          <a:xfrm>
            <a:off x="72861" y="2285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3"/>
          <p:cNvSpPr/>
          <p:nvPr/>
        </p:nvSpPr>
        <p:spPr>
          <a:xfrm rot="10800000">
            <a:off x="8424070" y="44880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 name="Google Shape;266;p13"/>
          <p:cNvGrpSpPr/>
          <p:nvPr/>
        </p:nvGrpSpPr>
        <p:grpSpPr>
          <a:xfrm>
            <a:off x="1214552" y="4765163"/>
            <a:ext cx="1441459" cy="315279"/>
            <a:chOff x="4290125" y="2631325"/>
            <a:chExt cx="500750" cy="109525"/>
          </a:xfrm>
        </p:grpSpPr>
        <p:sp>
          <p:nvSpPr>
            <p:cNvPr id="267" name="Google Shape;267;p13"/>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3"/>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3"/>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270"/>
        <p:cNvGrpSpPr/>
        <p:nvPr/>
      </p:nvGrpSpPr>
      <p:grpSpPr>
        <a:xfrm>
          <a:off x="0" y="0"/>
          <a:ext cx="0" cy="0"/>
          <a:chOff x="0" y="0"/>
          <a:chExt cx="0" cy="0"/>
        </a:xfrm>
      </p:grpSpPr>
      <p:sp>
        <p:nvSpPr>
          <p:cNvPr id="271" name="Google Shape;271;p14"/>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2" name="Google Shape;272;p14"/>
          <p:cNvSpPr txBox="1">
            <a:spLocks noGrp="1"/>
          </p:cNvSpPr>
          <p:nvPr>
            <p:ph type="body" idx="1"/>
          </p:nvPr>
        </p:nvSpPr>
        <p:spPr>
          <a:xfrm>
            <a:off x="722375" y="1187600"/>
            <a:ext cx="70653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73" name="Google Shape;273;p14"/>
          <p:cNvSpPr/>
          <p:nvPr/>
        </p:nvSpPr>
        <p:spPr>
          <a:xfrm rot="10800000">
            <a:off x="160770" y="-158461"/>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4" name="Google Shape;274;p14"/>
          <p:cNvGrpSpPr/>
          <p:nvPr/>
        </p:nvGrpSpPr>
        <p:grpSpPr>
          <a:xfrm>
            <a:off x="6226802" y="87863"/>
            <a:ext cx="1441459" cy="315279"/>
            <a:chOff x="4290125" y="2631325"/>
            <a:chExt cx="500750" cy="109525"/>
          </a:xfrm>
        </p:grpSpPr>
        <p:sp>
          <p:nvSpPr>
            <p:cNvPr id="275" name="Google Shape;275;p14"/>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4"/>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4"/>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14"/>
          <p:cNvSpPr/>
          <p:nvPr/>
        </p:nvSpPr>
        <p:spPr>
          <a:xfrm rot="10800000">
            <a:off x="5010602" y="472585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 name="Google Shape;279;p14"/>
          <p:cNvGrpSpPr/>
          <p:nvPr/>
        </p:nvGrpSpPr>
        <p:grpSpPr>
          <a:xfrm rot="5400000">
            <a:off x="8568937" y="-84044"/>
            <a:ext cx="186223" cy="659096"/>
            <a:chOff x="4714575" y="2942350"/>
            <a:chExt cx="46450" cy="164400"/>
          </a:xfrm>
        </p:grpSpPr>
        <p:sp>
          <p:nvSpPr>
            <p:cNvPr id="280" name="Google Shape;280;p14"/>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4"/>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4"/>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4"/>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4"/>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4"/>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 name="Google Shape;290;p14"/>
          <p:cNvSpPr/>
          <p:nvPr/>
        </p:nvSpPr>
        <p:spPr>
          <a:xfrm>
            <a:off x="8140836" y="229093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1" name="Google Shape;291;p14"/>
          <p:cNvGrpSpPr/>
          <p:nvPr/>
        </p:nvGrpSpPr>
        <p:grpSpPr>
          <a:xfrm>
            <a:off x="-57150" y="539500"/>
            <a:ext cx="9258300" cy="4796125"/>
            <a:chOff x="-57150" y="539500"/>
            <a:chExt cx="9258300" cy="4796125"/>
          </a:xfrm>
        </p:grpSpPr>
        <p:cxnSp>
          <p:nvCxnSpPr>
            <p:cNvPr id="292" name="Google Shape;292;p14"/>
            <p:cNvCxnSpPr/>
            <p:nvPr/>
          </p:nvCxnSpPr>
          <p:spPr>
            <a:xfrm>
              <a:off x="8421625" y="544925"/>
              <a:ext cx="0" cy="4790700"/>
            </a:xfrm>
            <a:prstGeom prst="straightConnector1">
              <a:avLst/>
            </a:prstGeom>
            <a:noFill/>
            <a:ln w="9525" cap="flat" cmpd="sng">
              <a:solidFill>
                <a:schemeClr val="dk1"/>
              </a:solidFill>
              <a:prstDash val="solid"/>
              <a:round/>
              <a:headEnd type="none" w="sm" len="sm"/>
              <a:tailEnd type="none" w="sm" len="sm"/>
            </a:ln>
          </p:spPr>
        </p:cxnSp>
        <p:cxnSp>
          <p:nvCxnSpPr>
            <p:cNvPr id="293" name="Google Shape;293;p14"/>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294" name="Google Shape;294;p14"/>
            <p:cNvCxnSpPr/>
            <p:nvPr/>
          </p:nvCxnSpPr>
          <p:spPr>
            <a:xfrm>
              <a:off x="-57150" y="4604000"/>
              <a:ext cx="92583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5"/>
        <p:cNvGrpSpPr/>
        <p:nvPr/>
      </p:nvGrpSpPr>
      <p:grpSpPr>
        <a:xfrm>
          <a:off x="0" y="0"/>
          <a:ext cx="0" cy="0"/>
          <a:chOff x="0" y="0"/>
          <a:chExt cx="0" cy="0"/>
        </a:xfrm>
      </p:grpSpPr>
      <p:sp>
        <p:nvSpPr>
          <p:cNvPr id="296" name="Google Shape;296;p15"/>
          <p:cNvSpPr txBox="1">
            <a:spLocks noGrp="1"/>
          </p:cNvSpPr>
          <p:nvPr>
            <p:ph type="title"/>
          </p:nvPr>
        </p:nvSpPr>
        <p:spPr>
          <a:xfrm>
            <a:off x="2211675" y="1465500"/>
            <a:ext cx="4720800" cy="97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97" name="Google Shape;297;p15"/>
          <p:cNvSpPr txBox="1">
            <a:spLocks noGrp="1"/>
          </p:cNvSpPr>
          <p:nvPr>
            <p:ph type="subTitle" idx="1"/>
          </p:nvPr>
        </p:nvSpPr>
        <p:spPr>
          <a:xfrm>
            <a:off x="2211675" y="2442900"/>
            <a:ext cx="47208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298" name="Google Shape;298;p15"/>
          <p:cNvGrpSpPr/>
          <p:nvPr/>
        </p:nvGrpSpPr>
        <p:grpSpPr>
          <a:xfrm>
            <a:off x="-57150" y="537300"/>
            <a:ext cx="9258300" cy="4669575"/>
            <a:chOff x="-57150" y="537300"/>
            <a:chExt cx="9258300" cy="4669575"/>
          </a:xfrm>
        </p:grpSpPr>
        <p:cxnSp>
          <p:nvCxnSpPr>
            <p:cNvPr id="299" name="Google Shape;299;p15"/>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300" name="Google Shape;300;p15"/>
            <p:cNvCxnSpPr/>
            <p:nvPr/>
          </p:nvCxnSpPr>
          <p:spPr>
            <a:xfrm>
              <a:off x="722375" y="544275"/>
              <a:ext cx="0" cy="4662600"/>
            </a:xfrm>
            <a:prstGeom prst="straightConnector1">
              <a:avLst/>
            </a:prstGeom>
            <a:noFill/>
            <a:ln w="9525" cap="flat" cmpd="sng">
              <a:solidFill>
                <a:schemeClr val="dk1"/>
              </a:solidFill>
              <a:prstDash val="solid"/>
              <a:round/>
              <a:headEnd type="none" w="sm" len="sm"/>
              <a:tailEnd type="none" w="sm" len="sm"/>
            </a:ln>
          </p:spPr>
        </p:cxnSp>
        <p:cxnSp>
          <p:nvCxnSpPr>
            <p:cNvPr id="301" name="Google Shape;301;p15"/>
            <p:cNvCxnSpPr/>
            <p:nvPr/>
          </p:nvCxnSpPr>
          <p:spPr>
            <a:xfrm>
              <a:off x="8421625" y="537300"/>
              <a:ext cx="0" cy="4663500"/>
            </a:xfrm>
            <a:prstGeom prst="straightConnector1">
              <a:avLst/>
            </a:prstGeom>
            <a:noFill/>
            <a:ln w="9525" cap="flat" cmpd="sng">
              <a:solidFill>
                <a:schemeClr val="dk1"/>
              </a:solidFill>
              <a:prstDash val="solid"/>
              <a:round/>
              <a:headEnd type="none" w="sm" len="sm"/>
              <a:tailEnd type="none" w="sm" len="sm"/>
            </a:ln>
          </p:spPr>
        </p:cxnSp>
        <p:cxnSp>
          <p:nvCxnSpPr>
            <p:cNvPr id="302" name="Google Shape;302;p15"/>
            <p:cNvCxnSpPr/>
            <p:nvPr/>
          </p:nvCxnSpPr>
          <p:spPr>
            <a:xfrm>
              <a:off x="729191" y="4604000"/>
              <a:ext cx="7700100" cy="0"/>
            </a:xfrm>
            <a:prstGeom prst="straightConnector1">
              <a:avLst/>
            </a:prstGeom>
            <a:noFill/>
            <a:ln w="9525" cap="flat" cmpd="sng">
              <a:solidFill>
                <a:schemeClr val="dk1"/>
              </a:solidFill>
              <a:prstDash val="solid"/>
              <a:round/>
              <a:headEnd type="none" w="sm" len="sm"/>
              <a:tailEnd type="none" w="sm" len="sm"/>
            </a:ln>
          </p:spPr>
        </p:cxnSp>
      </p:grpSp>
      <p:sp>
        <p:nvSpPr>
          <p:cNvPr id="303" name="Google Shape;303;p15"/>
          <p:cNvSpPr/>
          <p:nvPr/>
        </p:nvSpPr>
        <p:spPr>
          <a:xfrm>
            <a:off x="7535270" y="477373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5"/>
          <p:cNvSpPr/>
          <p:nvPr/>
        </p:nvSpPr>
        <p:spPr>
          <a:xfrm>
            <a:off x="441586" y="285253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5"/>
          <p:cNvGrpSpPr/>
          <p:nvPr/>
        </p:nvGrpSpPr>
        <p:grpSpPr>
          <a:xfrm>
            <a:off x="6539377" y="57513"/>
            <a:ext cx="1441459" cy="315279"/>
            <a:chOff x="4290125" y="2631325"/>
            <a:chExt cx="500750" cy="109525"/>
          </a:xfrm>
        </p:grpSpPr>
        <p:sp>
          <p:nvSpPr>
            <p:cNvPr id="306" name="Google Shape;306;p15"/>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5"/>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5"/>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9" name="Google Shape;309;p15"/>
          <p:cNvSpPr/>
          <p:nvPr/>
        </p:nvSpPr>
        <p:spPr>
          <a:xfrm>
            <a:off x="2350027" y="-123648"/>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2"/>
        <p:cNvGrpSpPr/>
        <p:nvPr/>
      </p:nvGrpSpPr>
      <p:grpSpPr>
        <a:xfrm>
          <a:off x="0" y="0"/>
          <a:ext cx="0" cy="0"/>
          <a:chOff x="0" y="0"/>
          <a:chExt cx="0" cy="0"/>
        </a:xfrm>
      </p:grpSpPr>
      <p:grpSp>
        <p:nvGrpSpPr>
          <p:cNvPr id="313" name="Google Shape;313;p18"/>
          <p:cNvGrpSpPr/>
          <p:nvPr/>
        </p:nvGrpSpPr>
        <p:grpSpPr>
          <a:xfrm>
            <a:off x="-57150" y="-19900"/>
            <a:ext cx="9258300" cy="5273900"/>
            <a:chOff x="-57150" y="-19900"/>
            <a:chExt cx="9258300" cy="5273900"/>
          </a:xfrm>
        </p:grpSpPr>
        <p:cxnSp>
          <p:nvCxnSpPr>
            <p:cNvPr id="314" name="Google Shape;314;p18"/>
            <p:cNvCxnSpPr/>
            <p:nvPr/>
          </p:nvCxnSpPr>
          <p:spPr>
            <a:xfrm>
              <a:off x="722375" y="-19900"/>
              <a:ext cx="0" cy="5240700"/>
            </a:xfrm>
            <a:prstGeom prst="straightConnector1">
              <a:avLst/>
            </a:prstGeom>
            <a:noFill/>
            <a:ln w="9525" cap="flat" cmpd="sng">
              <a:solidFill>
                <a:schemeClr val="dk1"/>
              </a:solidFill>
              <a:prstDash val="solid"/>
              <a:round/>
              <a:headEnd type="none" w="sm" len="sm"/>
              <a:tailEnd type="none" w="sm" len="sm"/>
            </a:ln>
          </p:spPr>
        </p:cxnSp>
        <p:cxnSp>
          <p:nvCxnSpPr>
            <p:cNvPr id="315" name="Google Shape;315;p18"/>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316" name="Google Shape;316;p18"/>
            <p:cNvCxnSpPr/>
            <p:nvPr/>
          </p:nvCxnSpPr>
          <p:spPr>
            <a:xfrm>
              <a:off x="8421625" y="539500"/>
              <a:ext cx="0" cy="4714500"/>
            </a:xfrm>
            <a:prstGeom prst="straightConnector1">
              <a:avLst/>
            </a:prstGeom>
            <a:noFill/>
            <a:ln w="9525" cap="flat" cmpd="sng">
              <a:solidFill>
                <a:schemeClr val="dk1"/>
              </a:solidFill>
              <a:prstDash val="solid"/>
              <a:round/>
              <a:headEnd type="none" w="sm" len="sm"/>
              <a:tailEnd type="none" w="sm" len="sm"/>
            </a:ln>
          </p:spPr>
        </p:cxnSp>
      </p:grpSp>
      <p:grpSp>
        <p:nvGrpSpPr>
          <p:cNvPr id="317" name="Google Shape;317;p18"/>
          <p:cNvGrpSpPr/>
          <p:nvPr/>
        </p:nvGrpSpPr>
        <p:grpSpPr>
          <a:xfrm rot="5400000">
            <a:off x="8568937" y="-84044"/>
            <a:ext cx="186223" cy="659096"/>
            <a:chOff x="4714575" y="2942350"/>
            <a:chExt cx="46450" cy="164400"/>
          </a:xfrm>
        </p:grpSpPr>
        <p:sp>
          <p:nvSpPr>
            <p:cNvPr id="318" name="Google Shape;318;p18"/>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8"/>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8"/>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8"/>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8"/>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8"/>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8"/>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8"/>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8"/>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8"/>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8" name="Google Shape;328;p18"/>
          <p:cNvSpPr/>
          <p:nvPr/>
        </p:nvSpPr>
        <p:spPr>
          <a:xfrm rot="10800000">
            <a:off x="8529502" y="3111127"/>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8"/>
          <p:cNvSpPr/>
          <p:nvPr/>
        </p:nvSpPr>
        <p:spPr>
          <a:xfrm>
            <a:off x="441586" y="208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8"/>
          <p:cNvSpPr/>
          <p:nvPr/>
        </p:nvSpPr>
        <p:spPr>
          <a:xfrm rot="10800000">
            <a:off x="2742669" y="43231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1" name="Google Shape;331;p18"/>
          <p:cNvGrpSpPr/>
          <p:nvPr/>
        </p:nvGrpSpPr>
        <p:grpSpPr>
          <a:xfrm>
            <a:off x="1433902" y="87863"/>
            <a:ext cx="1441459" cy="315279"/>
            <a:chOff x="4290125" y="2631325"/>
            <a:chExt cx="500750" cy="109525"/>
          </a:xfrm>
        </p:grpSpPr>
        <p:sp>
          <p:nvSpPr>
            <p:cNvPr id="332" name="Google Shape;332;p18"/>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8"/>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8"/>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 name="Google Shape;335;p18"/>
          <p:cNvGrpSpPr/>
          <p:nvPr/>
        </p:nvGrpSpPr>
        <p:grpSpPr>
          <a:xfrm>
            <a:off x="6640724" y="4323202"/>
            <a:ext cx="2560434" cy="561594"/>
            <a:chOff x="2871050" y="2458250"/>
            <a:chExt cx="1107550" cy="242925"/>
          </a:xfrm>
        </p:grpSpPr>
        <p:sp>
          <p:nvSpPr>
            <p:cNvPr id="336" name="Google Shape;336;p18"/>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8"/>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8"/>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339"/>
        <p:cNvGrpSpPr/>
        <p:nvPr/>
      </p:nvGrpSpPr>
      <p:grpSpPr>
        <a:xfrm>
          <a:off x="0" y="0"/>
          <a:ext cx="0" cy="0"/>
          <a:chOff x="0" y="0"/>
          <a:chExt cx="0" cy="0"/>
        </a:xfrm>
      </p:grpSpPr>
      <p:sp>
        <p:nvSpPr>
          <p:cNvPr id="340" name="Google Shape;340;p19"/>
          <p:cNvSpPr/>
          <p:nvPr/>
        </p:nvSpPr>
        <p:spPr>
          <a:xfrm>
            <a:off x="90202" y="3035715"/>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9"/>
          <p:cNvSpPr/>
          <p:nvPr/>
        </p:nvSpPr>
        <p:spPr>
          <a:xfrm rot="10800000">
            <a:off x="8140820" y="74036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9"/>
          <p:cNvSpPr/>
          <p:nvPr/>
        </p:nvSpPr>
        <p:spPr>
          <a:xfrm>
            <a:off x="3329286" y="2285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 name="Google Shape;343;p19"/>
          <p:cNvGrpSpPr/>
          <p:nvPr/>
        </p:nvGrpSpPr>
        <p:grpSpPr>
          <a:xfrm>
            <a:off x="-408126" y="957364"/>
            <a:ext cx="2560434" cy="561594"/>
            <a:chOff x="2871050" y="2458250"/>
            <a:chExt cx="1107550" cy="242925"/>
          </a:xfrm>
        </p:grpSpPr>
        <p:sp>
          <p:nvSpPr>
            <p:cNvPr id="344" name="Google Shape;344;p19"/>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9"/>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9"/>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 name="Google Shape;347;p19"/>
          <p:cNvGrpSpPr/>
          <p:nvPr/>
        </p:nvGrpSpPr>
        <p:grpSpPr>
          <a:xfrm>
            <a:off x="6980177" y="4786638"/>
            <a:ext cx="1441459" cy="315279"/>
            <a:chOff x="4290125" y="2631325"/>
            <a:chExt cx="500750" cy="109525"/>
          </a:xfrm>
        </p:grpSpPr>
        <p:sp>
          <p:nvSpPr>
            <p:cNvPr id="348" name="Google Shape;348;p19"/>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9"/>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9"/>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19"/>
          <p:cNvGrpSpPr/>
          <p:nvPr/>
        </p:nvGrpSpPr>
        <p:grpSpPr>
          <a:xfrm rot="5400000">
            <a:off x="8568937" y="-84044"/>
            <a:ext cx="186223" cy="659096"/>
            <a:chOff x="4714575" y="2942350"/>
            <a:chExt cx="46450" cy="164400"/>
          </a:xfrm>
        </p:grpSpPr>
        <p:sp>
          <p:nvSpPr>
            <p:cNvPr id="352" name="Google Shape;352;p19"/>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9"/>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9"/>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9"/>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9"/>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9"/>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9"/>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9"/>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9"/>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9"/>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 name="Google Shape;362;p19"/>
          <p:cNvGrpSpPr/>
          <p:nvPr/>
        </p:nvGrpSpPr>
        <p:grpSpPr>
          <a:xfrm>
            <a:off x="-57150" y="539500"/>
            <a:ext cx="9258300" cy="4671343"/>
            <a:chOff x="-57150" y="539500"/>
            <a:chExt cx="9258300" cy="4671343"/>
          </a:xfrm>
        </p:grpSpPr>
        <p:cxnSp>
          <p:nvCxnSpPr>
            <p:cNvPr id="363" name="Google Shape;363;p19"/>
            <p:cNvCxnSpPr/>
            <p:nvPr/>
          </p:nvCxnSpPr>
          <p:spPr>
            <a:xfrm>
              <a:off x="722375" y="542543"/>
              <a:ext cx="0" cy="4668300"/>
            </a:xfrm>
            <a:prstGeom prst="straightConnector1">
              <a:avLst/>
            </a:prstGeom>
            <a:noFill/>
            <a:ln w="9525" cap="flat" cmpd="sng">
              <a:solidFill>
                <a:schemeClr val="dk1"/>
              </a:solidFill>
              <a:prstDash val="solid"/>
              <a:round/>
              <a:headEnd type="none" w="sm" len="sm"/>
              <a:tailEnd type="none" w="sm" len="sm"/>
            </a:ln>
          </p:spPr>
        </p:cxnSp>
        <p:cxnSp>
          <p:nvCxnSpPr>
            <p:cNvPr id="364" name="Google Shape;364;p19"/>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365" name="Google Shape;365;p19"/>
            <p:cNvCxnSpPr/>
            <p:nvPr/>
          </p:nvCxnSpPr>
          <p:spPr>
            <a:xfrm>
              <a:off x="-57150" y="4604000"/>
              <a:ext cx="92583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722375" y="539500"/>
            <a:ext cx="5718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None/>
              <a:defRPr sz="2800" b="0">
                <a:latin typeface="Playfair Display ExtraBold"/>
                <a:ea typeface="Playfair Display ExtraBold"/>
                <a:cs typeface="Playfair Display ExtraBold"/>
                <a:sym typeface="Playfair Display ExtraBold"/>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2" name="Google Shape;32;p3"/>
          <p:cNvSpPr txBox="1">
            <a:spLocks noGrp="1"/>
          </p:cNvSpPr>
          <p:nvPr>
            <p:ph type="subTitle" idx="1"/>
          </p:nvPr>
        </p:nvSpPr>
        <p:spPr>
          <a:xfrm>
            <a:off x="722363" y="2071381"/>
            <a:ext cx="253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3" name="Google Shape;33;p3"/>
          <p:cNvSpPr txBox="1">
            <a:spLocks noGrp="1"/>
          </p:cNvSpPr>
          <p:nvPr>
            <p:ph type="title" idx="2"/>
          </p:nvPr>
        </p:nvSpPr>
        <p:spPr>
          <a:xfrm>
            <a:off x="722393" y="1330788"/>
            <a:ext cx="885600" cy="52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b="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4" name="Google Shape;34;p3"/>
          <p:cNvSpPr txBox="1">
            <a:spLocks noGrp="1"/>
          </p:cNvSpPr>
          <p:nvPr>
            <p:ph type="subTitle" idx="3"/>
          </p:nvPr>
        </p:nvSpPr>
        <p:spPr>
          <a:xfrm>
            <a:off x="3488738" y="2071381"/>
            <a:ext cx="253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3"/>
          <p:cNvSpPr txBox="1">
            <a:spLocks noGrp="1"/>
          </p:cNvSpPr>
          <p:nvPr>
            <p:ph type="title" idx="4"/>
          </p:nvPr>
        </p:nvSpPr>
        <p:spPr>
          <a:xfrm>
            <a:off x="3488799" y="1330788"/>
            <a:ext cx="885600" cy="52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b="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6" name="Google Shape;36;p3"/>
          <p:cNvSpPr txBox="1">
            <a:spLocks noGrp="1"/>
          </p:cNvSpPr>
          <p:nvPr>
            <p:ph type="subTitle" idx="5"/>
          </p:nvPr>
        </p:nvSpPr>
        <p:spPr>
          <a:xfrm>
            <a:off x="722389" y="3688594"/>
            <a:ext cx="253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6"/>
          </p:nvPr>
        </p:nvSpPr>
        <p:spPr>
          <a:xfrm>
            <a:off x="722403" y="2948000"/>
            <a:ext cx="885600" cy="52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b="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3"/>
          <p:cNvSpPr txBox="1">
            <a:spLocks noGrp="1"/>
          </p:cNvSpPr>
          <p:nvPr>
            <p:ph type="subTitle" idx="7"/>
          </p:nvPr>
        </p:nvSpPr>
        <p:spPr>
          <a:xfrm>
            <a:off x="3488764" y="3688594"/>
            <a:ext cx="253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3"/>
          <p:cNvSpPr txBox="1">
            <a:spLocks noGrp="1"/>
          </p:cNvSpPr>
          <p:nvPr>
            <p:ph type="title" idx="8"/>
          </p:nvPr>
        </p:nvSpPr>
        <p:spPr>
          <a:xfrm>
            <a:off x="3488808" y="2948000"/>
            <a:ext cx="885600" cy="52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b="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0" name="Google Shape;40;p3"/>
          <p:cNvSpPr txBox="1">
            <a:spLocks noGrp="1"/>
          </p:cNvSpPr>
          <p:nvPr>
            <p:ph type="subTitle" idx="9"/>
          </p:nvPr>
        </p:nvSpPr>
        <p:spPr>
          <a:xfrm>
            <a:off x="722363" y="1734652"/>
            <a:ext cx="25368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41" name="Google Shape;41;p3"/>
          <p:cNvSpPr txBox="1">
            <a:spLocks noGrp="1"/>
          </p:cNvSpPr>
          <p:nvPr>
            <p:ph type="subTitle" idx="13"/>
          </p:nvPr>
        </p:nvSpPr>
        <p:spPr>
          <a:xfrm>
            <a:off x="3488738" y="1734652"/>
            <a:ext cx="25368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42" name="Google Shape;42;p3"/>
          <p:cNvSpPr txBox="1">
            <a:spLocks noGrp="1"/>
          </p:cNvSpPr>
          <p:nvPr>
            <p:ph type="subTitle" idx="14"/>
          </p:nvPr>
        </p:nvSpPr>
        <p:spPr>
          <a:xfrm>
            <a:off x="722386" y="3351815"/>
            <a:ext cx="25368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43" name="Google Shape;43;p3"/>
          <p:cNvSpPr txBox="1">
            <a:spLocks noGrp="1"/>
          </p:cNvSpPr>
          <p:nvPr>
            <p:ph type="subTitle" idx="15"/>
          </p:nvPr>
        </p:nvSpPr>
        <p:spPr>
          <a:xfrm>
            <a:off x="3488762" y="3351815"/>
            <a:ext cx="25368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grpSp>
        <p:nvGrpSpPr>
          <p:cNvPr id="44" name="Google Shape;44;p3"/>
          <p:cNvGrpSpPr/>
          <p:nvPr/>
        </p:nvGrpSpPr>
        <p:grpSpPr>
          <a:xfrm>
            <a:off x="-57150" y="539500"/>
            <a:ext cx="9258300" cy="4064500"/>
            <a:chOff x="-57150" y="539500"/>
            <a:chExt cx="9258300" cy="4064500"/>
          </a:xfrm>
        </p:grpSpPr>
        <p:cxnSp>
          <p:nvCxnSpPr>
            <p:cNvPr id="45" name="Google Shape;45;p3"/>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3"/>
            <p:cNvCxnSpPr/>
            <p:nvPr/>
          </p:nvCxnSpPr>
          <p:spPr>
            <a:xfrm>
              <a:off x="-57150" y="4604000"/>
              <a:ext cx="9258300" cy="0"/>
            </a:xfrm>
            <a:prstGeom prst="straightConnector1">
              <a:avLst/>
            </a:prstGeom>
            <a:noFill/>
            <a:ln w="9525" cap="flat" cmpd="sng">
              <a:solidFill>
                <a:schemeClr val="dk1"/>
              </a:solidFill>
              <a:prstDash val="solid"/>
              <a:round/>
              <a:headEnd type="none" w="sm" len="sm"/>
              <a:tailEnd type="none" w="sm" len="sm"/>
            </a:ln>
          </p:spPr>
        </p:cxnSp>
      </p:grpSp>
      <p:grpSp>
        <p:nvGrpSpPr>
          <p:cNvPr id="47" name="Google Shape;47;p3"/>
          <p:cNvGrpSpPr/>
          <p:nvPr/>
        </p:nvGrpSpPr>
        <p:grpSpPr>
          <a:xfrm rot="5400000">
            <a:off x="8568937" y="-84044"/>
            <a:ext cx="186223" cy="659096"/>
            <a:chOff x="4714575" y="2942350"/>
            <a:chExt cx="46450" cy="164400"/>
          </a:xfrm>
        </p:grpSpPr>
        <p:sp>
          <p:nvSpPr>
            <p:cNvPr id="48" name="Google Shape;48;p3"/>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 name="Google Shape;58;p3"/>
          <p:cNvGrpSpPr/>
          <p:nvPr/>
        </p:nvGrpSpPr>
        <p:grpSpPr>
          <a:xfrm>
            <a:off x="4461827" y="87863"/>
            <a:ext cx="1441459" cy="315279"/>
            <a:chOff x="4290125" y="2631325"/>
            <a:chExt cx="500750" cy="109525"/>
          </a:xfrm>
        </p:grpSpPr>
        <p:sp>
          <p:nvSpPr>
            <p:cNvPr id="59" name="Google Shape;59;p3"/>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3"/>
          <p:cNvSpPr/>
          <p:nvPr/>
        </p:nvSpPr>
        <p:spPr>
          <a:xfrm>
            <a:off x="101136" y="43231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4"/>
          <p:cNvSpPr txBox="1">
            <a:spLocks noGrp="1"/>
          </p:cNvSpPr>
          <p:nvPr>
            <p:ph type="subTitle" idx="1"/>
          </p:nvPr>
        </p:nvSpPr>
        <p:spPr>
          <a:xfrm>
            <a:off x="3409700" y="1187225"/>
            <a:ext cx="5012100" cy="1632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
          <p:cNvSpPr txBox="1">
            <a:spLocks noGrp="1"/>
          </p:cNvSpPr>
          <p:nvPr>
            <p:ph type="subTitle" idx="2"/>
          </p:nvPr>
        </p:nvSpPr>
        <p:spPr>
          <a:xfrm>
            <a:off x="3409700" y="2894900"/>
            <a:ext cx="5012100" cy="1632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7" name="Google Shape;67;p4"/>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nvGrpSpPr>
          <p:cNvPr id="68" name="Google Shape;68;p4"/>
          <p:cNvGrpSpPr/>
          <p:nvPr/>
        </p:nvGrpSpPr>
        <p:grpSpPr>
          <a:xfrm>
            <a:off x="6721027" y="4754963"/>
            <a:ext cx="1441459" cy="315279"/>
            <a:chOff x="4290125" y="2631325"/>
            <a:chExt cx="500750" cy="109525"/>
          </a:xfrm>
        </p:grpSpPr>
        <p:sp>
          <p:nvSpPr>
            <p:cNvPr id="69" name="Google Shape;69;p4"/>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4"/>
          <p:cNvSpPr/>
          <p:nvPr/>
        </p:nvSpPr>
        <p:spPr>
          <a:xfrm rot="10800000">
            <a:off x="2984745" y="444541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955925" y="1894938"/>
            <a:ext cx="3343500" cy="1506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5" name="Google Shape;75;p5"/>
          <p:cNvSpPr txBox="1">
            <a:spLocks noGrp="1"/>
          </p:cNvSpPr>
          <p:nvPr>
            <p:ph type="subTitle" idx="1"/>
          </p:nvPr>
        </p:nvSpPr>
        <p:spPr>
          <a:xfrm>
            <a:off x="1280525" y="3339936"/>
            <a:ext cx="3018900" cy="646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6" name="Google Shape;76;p5"/>
          <p:cNvSpPr txBox="1">
            <a:spLocks noGrp="1"/>
          </p:cNvSpPr>
          <p:nvPr>
            <p:ph type="title" idx="2"/>
          </p:nvPr>
        </p:nvSpPr>
        <p:spPr>
          <a:xfrm>
            <a:off x="3155225" y="1232963"/>
            <a:ext cx="1144200" cy="81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0"/>
              <a:buNone/>
              <a:defRPr sz="6000">
                <a:solidFill>
                  <a:schemeClr val="accent1"/>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cxnSp>
        <p:nvCxnSpPr>
          <p:cNvPr id="77" name="Google Shape;77;p5"/>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sp>
        <p:nvSpPr>
          <p:cNvPr id="78" name="Google Shape;78;p5"/>
          <p:cNvSpPr/>
          <p:nvPr/>
        </p:nvSpPr>
        <p:spPr>
          <a:xfrm>
            <a:off x="441586"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5"/>
          <p:cNvGrpSpPr/>
          <p:nvPr/>
        </p:nvGrpSpPr>
        <p:grpSpPr>
          <a:xfrm rot="5400000">
            <a:off x="8568937" y="-84044"/>
            <a:ext cx="186223" cy="659096"/>
            <a:chOff x="4714575" y="2942350"/>
            <a:chExt cx="46450" cy="164400"/>
          </a:xfrm>
        </p:grpSpPr>
        <p:sp>
          <p:nvSpPr>
            <p:cNvPr id="80" name="Google Shape;80;p5"/>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3678011" y="539500"/>
            <a:ext cx="4743900" cy="57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92" name="Google Shape;92;p6"/>
          <p:cNvSpPr txBox="1">
            <a:spLocks noGrp="1"/>
          </p:cNvSpPr>
          <p:nvPr>
            <p:ph type="body" idx="1"/>
          </p:nvPr>
        </p:nvSpPr>
        <p:spPr>
          <a:xfrm>
            <a:off x="3805225" y="1727450"/>
            <a:ext cx="4610100" cy="2427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6"/>
          <p:cNvSpPr>
            <a:spLocks noGrp="1"/>
          </p:cNvSpPr>
          <p:nvPr>
            <p:ph type="pic" idx="2"/>
          </p:nvPr>
        </p:nvSpPr>
        <p:spPr>
          <a:xfrm>
            <a:off x="724325" y="539500"/>
            <a:ext cx="2706600" cy="4063500"/>
          </a:xfrm>
          <a:prstGeom prst="rect">
            <a:avLst/>
          </a:prstGeom>
          <a:noFill/>
          <a:ln w="9525" cap="flat" cmpd="sng">
            <a:solidFill>
              <a:schemeClr val="dk1"/>
            </a:solidFill>
            <a:prstDash val="solid"/>
            <a:round/>
            <a:headEnd type="none" w="sm" len="sm"/>
            <a:tailEnd type="none" w="sm" len="sm"/>
          </a:ln>
        </p:spPr>
      </p:sp>
      <p:grpSp>
        <p:nvGrpSpPr>
          <p:cNvPr id="94" name="Google Shape;94;p6"/>
          <p:cNvGrpSpPr/>
          <p:nvPr/>
        </p:nvGrpSpPr>
        <p:grpSpPr>
          <a:xfrm>
            <a:off x="-57150" y="534975"/>
            <a:ext cx="9258300" cy="4825200"/>
            <a:chOff x="-57150" y="534975"/>
            <a:chExt cx="9258300" cy="4825200"/>
          </a:xfrm>
        </p:grpSpPr>
        <p:cxnSp>
          <p:nvCxnSpPr>
            <p:cNvPr id="95" name="Google Shape;95;p6"/>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96" name="Google Shape;96;p6"/>
            <p:cNvCxnSpPr/>
            <p:nvPr/>
          </p:nvCxnSpPr>
          <p:spPr>
            <a:xfrm>
              <a:off x="3438113" y="534975"/>
              <a:ext cx="0" cy="4825200"/>
            </a:xfrm>
            <a:prstGeom prst="straightConnector1">
              <a:avLst/>
            </a:prstGeom>
            <a:noFill/>
            <a:ln w="9525" cap="flat" cmpd="sng">
              <a:solidFill>
                <a:schemeClr val="dk1"/>
              </a:solidFill>
              <a:prstDash val="solid"/>
              <a:round/>
              <a:headEnd type="none" w="sm" len="sm"/>
              <a:tailEnd type="none" w="sm" len="sm"/>
            </a:ln>
          </p:spPr>
        </p:cxnSp>
      </p:grpSp>
      <p:sp>
        <p:nvSpPr>
          <p:cNvPr id="97" name="Google Shape;97;p6"/>
          <p:cNvSpPr/>
          <p:nvPr/>
        </p:nvSpPr>
        <p:spPr>
          <a:xfrm rot="10800000">
            <a:off x="8512970" y="10082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6"/>
          <p:cNvGrpSpPr/>
          <p:nvPr/>
        </p:nvGrpSpPr>
        <p:grpSpPr>
          <a:xfrm>
            <a:off x="6803902" y="4683588"/>
            <a:ext cx="1441459" cy="315279"/>
            <a:chOff x="4290125" y="2631325"/>
            <a:chExt cx="500750" cy="109525"/>
          </a:xfrm>
        </p:grpSpPr>
        <p:sp>
          <p:nvSpPr>
            <p:cNvPr id="99" name="Google Shape;99;p6"/>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6"/>
          <p:cNvSpPr/>
          <p:nvPr/>
        </p:nvSpPr>
        <p:spPr>
          <a:xfrm>
            <a:off x="3736927" y="4437277"/>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103"/>
        <p:cNvGrpSpPr/>
        <p:nvPr/>
      </p:nvGrpSpPr>
      <p:grpSpPr>
        <a:xfrm>
          <a:off x="0" y="0"/>
          <a:ext cx="0" cy="0"/>
          <a:chOff x="0" y="0"/>
          <a:chExt cx="0" cy="0"/>
        </a:xfrm>
      </p:grpSpPr>
      <p:sp>
        <p:nvSpPr>
          <p:cNvPr id="104" name="Google Shape;104;p7"/>
          <p:cNvSpPr txBox="1">
            <a:spLocks noGrp="1"/>
          </p:cNvSpPr>
          <p:nvPr>
            <p:ph type="subTitle" idx="1"/>
          </p:nvPr>
        </p:nvSpPr>
        <p:spPr>
          <a:xfrm>
            <a:off x="1265332" y="2832662"/>
            <a:ext cx="2802900" cy="12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 name="Google Shape;105;p7"/>
          <p:cNvSpPr txBox="1">
            <a:spLocks noGrp="1"/>
          </p:cNvSpPr>
          <p:nvPr>
            <p:ph type="subTitle" idx="2"/>
          </p:nvPr>
        </p:nvSpPr>
        <p:spPr>
          <a:xfrm>
            <a:off x="1265332" y="2495950"/>
            <a:ext cx="28029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06" name="Google Shape;106;p7"/>
          <p:cNvSpPr txBox="1">
            <a:spLocks noGrp="1"/>
          </p:cNvSpPr>
          <p:nvPr>
            <p:ph type="subTitle" idx="3"/>
          </p:nvPr>
        </p:nvSpPr>
        <p:spPr>
          <a:xfrm>
            <a:off x="5075762" y="2832662"/>
            <a:ext cx="2802900" cy="12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 name="Google Shape;107;p7"/>
          <p:cNvSpPr txBox="1">
            <a:spLocks noGrp="1"/>
          </p:cNvSpPr>
          <p:nvPr>
            <p:ph type="subTitle" idx="4"/>
          </p:nvPr>
        </p:nvSpPr>
        <p:spPr>
          <a:xfrm>
            <a:off x="5075768" y="2495950"/>
            <a:ext cx="28029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08" name="Google Shape;108;p7"/>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None/>
              <a:defRPr sz="28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cxnSp>
        <p:nvCxnSpPr>
          <p:cNvPr id="109" name="Google Shape;109;p7"/>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nvGrpSpPr>
          <p:cNvPr id="110" name="Google Shape;110;p7"/>
          <p:cNvGrpSpPr/>
          <p:nvPr/>
        </p:nvGrpSpPr>
        <p:grpSpPr>
          <a:xfrm rot="5400000">
            <a:off x="8568937" y="-84044"/>
            <a:ext cx="186223" cy="659096"/>
            <a:chOff x="4714575" y="2942350"/>
            <a:chExt cx="46450" cy="164400"/>
          </a:xfrm>
        </p:grpSpPr>
        <p:sp>
          <p:nvSpPr>
            <p:cNvPr id="111" name="Google Shape;111;p7"/>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7"/>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7"/>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7"/>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7"/>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7"/>
          <p:cNvSpPr/>
          <p:nvPr/>
        </p:nvSpPr>
        <p:spPr>
          <a:xfrm>
            <a:off x="8421627" y="25480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
          <p:cNvSpPr/>
          <p:nvPr/>
        </p:nvSpPr>
        <p:spPr>
          <a:xfrm>
            <a:off x="77736"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3" name="Google Shape;123;p7"/>
          <p:cNvGrpSpPr/>
          <p:nvPr/>
        </p:nvGrpSpPr>
        <p:grpSpPr>
          <a:xfrm>
            <a:off x="4291202" y="118113"/>
            <a:ext cx="1441459" cy="315279"/>
            <a:chOff x="4290125" y="2631325"/>
            <a:chExt cx="500750" cy="109525"/>
          </a:xfrm>
        </p:grpSpPr>
        <p:sp>
          <p:nvSpPr>
            <p:cNvPr id="124" name="Google Shape;124;p7"/>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7"/>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29" name="Google Shape;129;p8"/>
          <p:cNvSpPr txBox="1">
            <a:spLocks noGrp="1"/>
          </p:cNvSpPr>
          <p:nvPr>
            <p:ph type="subTitle" idx="1"/>
          </p:nvPr>
        </p:nvSpPr>
        <p:spPr>
          <a:xfrm>
            <a:off x="722375" y="2985051"/>
            <a:ext cx="2226900" cy="104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0" name="Google Shape;130;p8"/>
          <p:cNvSpPr txBox="1">
            <a:spLocks noGrp="1"/>
          </p:cNvSpPr>
          <p:nvPr>
            <p:ph type="subTitle" idx="2"/>
          </p:nvPr>
        </p:nvSpPr>
        <p:spPr>
          <a:xfrm>
            <a:off x="722375" y="2648350"/>
            <a:ext cx="22269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31" name="Google Shape;131;p8"/>
          <p:cNvSpPr txBox="1">
            <a:spLocks noGrp="1"/>
          </p:cNvSpPr>
          <p:nvPr>
            <p:ph type="subTitle" idx="3"/>
          </p:nvPr>
        </p:nvSpPr>
        <p:spPr>
          <a:xfrm>
            <a:off x="3458523" y="2985051"/>
            <a:ext cx="2226900" cy="104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8"/>
          <p:cNvSpPr txBox="1">
            <a:spLocks noGrp="1"/>
          </p:cNvSpPr>
          <p:nvPr>
            <p:ph type="subTitle" idx="4"/>
          </p:nvPr>
        </p:nvSpPr>
        <p:spPr>
          <a:xfrm>
            <a:off x="3458519" y="2648350"/>
            <a:ext cx="22269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33" name="Google Shape;133;p8"/>
          <p:cNvSpPr txBox="1">
            <a:spLocks noGrp="1"/>
          </p:cNvSpPr>
          <p:nvPr>
            <p:ph type="subTitle" idx="5"/>
          </p:nvPr>
        </p:nvSpPr>
        <p:spPr>
          <a:xfrm>
            <a:off x="6194672" y="2985051"/>
            <a:ext cx="2226900" cy="104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 name="Google Shape;134;p8"/>
          <p:cNvSpPr txBox="1">
            <a:spLocks noGrp="1"/>
          </p:cNvSpPr>
          <p:nvPr>
            <p:ph type="subTitle" idx="6"/>
          </p:nvPr>
        </p:nvSpPr>
        <p:spPr>
          <a:xfrm>
            <a:off x="6194664" y="2648350"/>
            <a:ext cx="22269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cxnSp>
        <p:nvCxnSpPr>
          <p:cNvPr id="135" name="Google Shape;135;p8"/>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grpSp>
        <p:nvGrpSpPr>
          <p:cNvPr id="136" name="Google Shape;136;p8"/>
          <p:cNvGrpSpPr/>
          <p:nvPr/>
        </p:nvGrpSpPr>
        <p:grpSpPr>
          <a:xfrm rot="5400000">
            <a:off x="8568937" y="-84044"/>
            <a:ext cx="186223" cy="659096"/>
            <a:chOff x="4714575" y="2942350"/>
            <a:chExt cx="46450" cy="164400"/>
          </a:xfrm>
        </p:grpSpPr>
        <p:sp>
          <p:nvSpPr>
            <p:cNvPr id="137" name="Google Shape;137;p8"/>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8"/>
          <p:cNvSpPr/>
          <p:nvPr/>
        </p:nvSpPr>
        <p:spPr>
          <a:xfrm>
            <a:off x="282577" y="43232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rot="10800000">
            <a:off x="8140820" y="1212676"/>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 name="Google Shape;149;p8"/>
          <p:cNvGrpSpPr/>
          <p:nvPr/>
        </p:nvGrpSpPr>
        <p:grpSpPr>
          <a:xfrm>
            <a:off x="6082202" y="118113"/>
            <a:ext cx="1441459" cy="315279"/>
            <a:chOff x="4290125" y="2631325"/>
            <a:chExt cx="500750" cy="109525"/>
          </a:xfrm>
        </p:grpSpPr>
        <p:sp>
          <p:nvSpPr>
            <p:cNvPr id="150" name="Google Shape;150;p8"/>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5" name="Google Shape;155;p9"/>
          <p:cNvSpPr txBox="1">
            <a:spLocks noGrp="1"/>
          </p:cNvSpPr>
          <p:nvPr>
            <p:ph type="body" idx="1"/>
          </p:nvPr>
        </p:nvSpPr>
        <p:spPr>
          <a:xfrm>
            <a:off x="722375" y="1187600"/>
            <a:ext cx="7699200" cy="1319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grpSp>
        <p:nvGrpSpPr>
          <p:cNvPr id="156" name="Google Shape;156;p9"/>
          <p:cNvGrpSpPr/>
          <p:nvPr/>
        </p:nvGrpSpPr>
        <p:grpSpPr>
          <a:xfrm rot="5400000">
            <a:off x="8568937" y="-84044"/>
            <a:ext cx="186223" cy="659096"/>
            <a:chOff x="4714575" y="2942350"/>
            <a:chExt cx="46450" cy="164400"/>
          </a:xfrm>
        </p:grpSpPr>
        <p:sp>
          <p:nvSpPr>
            <p:cNvPr id="157" name="Google Shape;157;p9"/>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9"/>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9"/>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9"/>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9"/>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9"/>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9"/>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9"/>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9"/>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9"/>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 name="Google Shape;167;p9"/>
          <p:cNvSpPr/>
          <p:nvPr/>
        </p:nvSpPr>
        <p:spPr>
          <a:xfrm rot="10800000">
            <a:off x="7004845" y="-16464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9"/>
          <p:cNvGrpSpPr/>
          <p:nvPr/>
        </p:nvGrpSpPr>
        <p:grpSpPr>
          <a:xfrm>
            <a:off x="-719073" y="148813"/>
            <a:ext cx="1441459" cy="315279"/>
            <a:chOff x="4290125" y="2631325"/>
            <a:chExt cx="500750" cy="109525"/>
          </a:xfrm>
        </p:grpSpPr>
        <p:sp>
          <p:nvSpPr>
            <p:cNvPr id="169" name="Google Shape;169;p9"/>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9"/>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9"/>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 name="Google Shape;172;p9"/>
          <p:cNvSpPr/>
          <p:nvPr/>
        </p:nvSpPr>
        <p:spPr>
          <a:xfrm>
            <a:off x="160777" y="40424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 name="Google Shape;173;p9"/>
          <p:cNvGrpSpPr/>
          <p:nvPr/>
        </p:nvGrpSpPr>
        <p:grpSpPr>
          <a:xfrm>
            <a:off x="-57150" y="539500"/>
            <a:ext cx="9258300" cy="4796125"/>
            <a:chOff x="-57150" y="539500"/>
            <a:chExt cx="9258300" cy="4796125"/>
          </a:xfrm>
        </p:grpSpPr>
        <p:cxnSp>
          <p:nvCxnSpPr>
            <p:cNvPr id="174" name="Google Shape;174;p9"/>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175" name="Google Shape;175;p9"/>
            <p:cNvCxnSpPr/>
            <p:nvPr/>
          </p:nvCxnSpPr>
          <p:spPr>
            <a:xfrm>
              <a:off x="8421625" y="544925"/>
              <a:ext cx="0" cy="4790700"/>
            </a:xfrm>
            <a:prstGeom prst="straightConnector1">
              <a:avLst/>
            </a:prstGeom>
            <a:noFill/>
            <a:ln w="9525" cap="flat" cmpd="sng">
              <a:solidFill>
                <a:schemeClr val="dk1"/>
              </a:solidFill>
              <a:prstDash val="solid"/>
              <a:round/>
              <a:headEnd type="none" w="sm" len="sm"/>
              <a:tailEnd type="none" w="sm" len="sm"/>
            </a:ln>
          </p:spPr>
        </p:cxnSp>
      </p:grpSp>
      <p:sp>
        <p:nvSpPr>
          <p:cNvPr id="176" name="Google Shape;176;p9"/>
          <p:cNvSpPr/>
          <p:nvPr/>
        </p:nvSpPr>
        <p:spPr>
          <a:xfrm>
            <a:off x="8140836" y="4511964"/>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9" name="Google Shape;179;p10"/>
          <p:cNvSpPr txBox="1">
            <a:spLocks noGrp="1"/>
          </p:cNvSpPr>
          <p:nvPr>
            <p:ph type="subTitle" idx="1"/>
          </p:nvPr>
        </p:nvSpPr>
        <p:spPr>
          <a:xfrm>
            <a:off x="722375" y="1897012"/>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0" name="Google Shape;180;p10"/>
          <p:cNvSpPr txBox="1">
            <a:spLocks noGrp="1"/>
          </p:cNvSpPr>
          <p:nvPr>
            <p:ph type="subTitle" idx="2"/>
          </p:nvPr>
        </p:nvSpPr>
        <p:spPr>
          <a:xfrm>
            <a:off x="722375" y="1560313"/>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81" name="Google Shape;181;p10"/>
          <p:cNvSpPr txBox="1">
            <a:spLocks noGrp="1"/>
          </p:cNvSpPr>
          <p:nvPr>
            <p:ph type="subTitle" idx="3"/>
          </p:nvPr>
        </p:nvSpPr>
        <p:spPr>
          <a:xfrm>
            <a:off x="3316362" y="1897012"/>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2" name="Google Shape;182;p10"/>
          <p:cNvSpPr txBox="1">
            <a:spLocks noGrp="1"/>
          </p:cNvSpPr>
          <p:nvPr>
            <p:ph type="subTitle" idx="4"/>
          </p:nvPr>
        </p:nvSpPr>
        <p:spPr>
          <a:xfrm>
            <a:off x="3316351" y="1560313"/>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83" name="Google Shape;183;p10"/>
          <p:cNvSpPr txBox="1">
            <a:spLocks noGrp="1"/>
          </p:cNvSpPr>
          <p:nvPr>
            <p:ph type="subTitle" idx="5"/>
          </p:nvPr>
        </p:nvSpPr>
        <p:spPr>
          <a:xfrm>
            <a:off x="5910324" y="1897012"/>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 name="Google Shape;184;p10"/>
          <p:cNvSpPr txBox="1">
            <a:spLocks noGrp="1"/>
          </p:cNvSpPr>
          <p:nvPr>
            <p:ph type="subTitle" idx="6"/>
          </p:nvPr>
        </p:nvSpPr>
        <p:spPr>
          <a:xfrm>
            <a:off x="5910303" y="1560313"/>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85" name="Google Shape;185;p10"/>
          <p:cNvSpPr txBox="1">
            <a:spLocks noGrp="1"/>
          </p:cNvSpPr>
          <p:nvPr>
            <p:ph type="subTitle" idx="7"/>
          </p:nvPr>
        </p:nvSpPr>
        <p:spPr>
          <a:xfrm>
            <a:off x="722375" y="3616150"/>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 name="Google Shape;186;p10"/>
          <p:cNvSpPr txBox="1">
            <a:spLocks noGrp="1"/>
          </p:cNvSpPr>
          <p:nvPr>
            <p:ph type="subTitle" idx="8"/>
          </p:nvPr>
        </p:nvSpPr>
        <p:spPr>
          <a:xfrm>
            <a:off x="722375" y="3279450"/>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87" name="Google Shape;187;p10"/>
          <p:cNvSpPr txBox="1">
            <a:spLocks noGrp="1"/>
          </p:cNvSpPr>
          <p:nvPr>
            <p:ph type="subTitle" idx="9"/>
          </p:nvPr>
        </p:nvSpPr>
        <p:spPr>
          <a:xfrm>
            <a:off x="3316362" y="3616150"/>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 name="Google Shape;188;p10"/>
          <p:cNvSpPr txBox="1">
            <a:spLocks noGrp="1"/>
          </p:cNvSpPr>
          <p:nvPr>
            <p:ph type="subTitle" idx="13"/>
          </p:nvPr>
        </p:nvSpPr>
        <p:spPr>
          <a:xfrm>
            <a:off x="3316351" y="3279450"/>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89" name="Google Shape;189;p10"/>
          <p:cNvSpPr txBox="1">
            <a:spLocks noGrp="1"/>
          </p:cNvSpPr>
          <p:nvPr>
            <p:ph type="subTitle" idx="14"/>
          </p:nvPr>
        </p:nvSpPr>
        <p:spPr>
          <a:xfrm>
            <a:off x="5910324" y="3616150"/>
            <a:ext cx="25113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0" name="Google Shape;190;p10"/>
          <p:cNvSpPr txBox="1">
            <a:spLocks noGrp="1"/>
          </p:cNvSpPr>
          <p:nvPr>
            <p:ph type="subTitle" idx="15"/>
          </p:nvPr>
        </p:nvSpPr>
        <p:spPr>
          <a:xfrm>
            <a:off x="5910303" y="3279450"/>
            <a:ext cx="2511300" cy="44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91" name="Google Shape;191;p10"/>
          <p:cNvSpPr/>
          <p:nvPr/>
        </p:nvSpPr>
        <p:spPr>
          <a:xfrm>
            <a:off x="78102" y="144235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 name="Google Shape;192;p10"/>
          <p:cNvGrpSpPr/>
          <p:nvPr/>
        </p:nvGrpSpPr>
        <p:grpSpPr>
          <a:xfrm>
            <a:off x="5241902" y="118113"/>
            <a:ext cx="1441459" cy="315279"/>
            <a:chOff x="4290125" y="2631325"/>
            <a:chExt cx="500750" cy="109525"/>
          </a:xfrm>
        </p:grpSpPr>
        <p:sp>
          <p:nvSpPr>
            <p:cNvPr id="193" name="Google Shape;193;p10"/>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0"/>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0"/>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 name="Google Shape;196;p10"/>
          <p:cNvGrpSpPr/>
          <p:nvPr/>
        </p:nvGrpSpPr>
        <p:grpSpPr>
          <a:xfrm rot="5400000">
            <a:off x="8568937" y="-84044"/>
            <a:ext cx="186223" cy="659096"/>
            <a:chOff x="4714575" y="2942350"/>
            <a:chExt cx="46450" cy="164400"/>
          </a:xfrm>
        </p:grpSpPr>
        <p:sp>
          <p:nvSpPr>
            <p:cNvPr id="197" name="Google Shape;197;p10"/>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0"/>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0"/>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0"/>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0"/>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0"/>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0"/>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0"/>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0"/>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 name="Google Shape;207;p10"/>
          <p:cNvGrpSpPr/>
          <p:nvPr/>
        </p:nvGrpSpPr>
        <p:grpSpPr>
          <a:xfrm>
            <a:off x="-57150" y="539500"/>
            <a:ext cx="9258300" cy="4064500"/>
            <a:chOff x="-57150" y="539500"/>
            <a:chExt cx="9258300" cy="4064500"/>
          </a:xfrm>
        </p:grpSpPr>
        <p:cxnSp>
          <p:nvCxnSpPr>
            <p:cNvPr id="208" name="Google Shape;208;p10"/>
            <p:cNvCxnSpPr/>
            <p:nvPr/>
          </p:nvCxnSpPr>
          <p:spPr>
            <a:xfrm>
              <a:off x="-57150" y="539500"/>
              <a:ext cx="9258300" cy="0"/>
            </a:xfrm>
            <a:prstGeom prst="straightConnector1">
              <a:avLst/>
            </a:prstGeom>
            <a:noFill/>
            <a:ln w="9525" cap="flat" cmpd="sng">
              <a:solidFill>
                <a:schemeClr val="dk1"/>
              </a:solidFill>
              <a:prstDash val="solid"/>
              <a:round/>
              <a:headEnd type="none" w="sm" len="sm"/>
              <a:tailEnd type="none" w="sm" len="sm"/>
            </a:ln>
          </p:spPr>
        </p:cxnSp>
        <p:cxnSp>
          <p:nvCxnSpPr>
            <p:cNvPr id="209" name="Google Shape;209;p10"/>
            <p:cNvCxnSpPr/>
            <p:nvPr/>
          </p:nvCxnSpPr>
          <p:spPr>
            <a:xfrm>
              <a:off x="-57150" y="4604000"/>
              <a:ext cx="92583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1pPr>
            <a:lvl2pPr marR="0" lvl="1"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2pPr>
            <a:lvl3pPr marR="0" lvl="2"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3pPr>
            <a:lvl4pPr marR="0" lvl="3"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4pPr>
            <a:lvl5pPr marR="0" lvl="4"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5pPr>
            <a:lvl6pPr marR="0" lvl="5"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6pPr>
            <a:lvl7pPr marR="0" lvl="6"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7pPr>
            <a:lvl8pPr marR="0" lvl="7"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8pPr>
            <a:lvl9pPr marR="0" lvl="8" algn="l"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0"/>
          <p:cNvSpPr/>
          <p:nvPr/>
        </p:nvSpPr>
        <p:spPr>
          <a:xfrm>
            <a:off x="724363" y="539501"/>
            <a:ext cx="2880705" cy="404625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0"/>
          <p:cNvSpPr txBox="1">
            <a:spLocks noGrp="1"/>
          </p:cNvSpPr>
          <p:nvPr>
            <p:ph type="ctrTitle"/>
          </p:nvPr>
        </p:nvSpPr>
        <p:spPr>
          <a:xfrm>
            <a:off x="3795179" y="1206159"/>
            <a:ext cx="5094600" cy="11268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en-US" sz="3400" dirty="0"/>
              <a:t>Personalized Recommendation System </a:t>
            </a:r>
            <a:endParaRPr sz="3400" dirty="0">
              <a:solidFill>
                <a:schemeClr val="accent1"/>
              </a:solidFill>
              <a:latin typeface="Montserrat Medium"/>
              <a:ea typeface="Montserrat Medium"/>
              <a:cs typeface="Montserrat Medium"/>
              <a:sym typeface="Montserrat Medium"/>
            </a:endParaRPr>
          </a:p>
        </p:txBody>
      </p:sp>
      <p:sp>
        <p:nvSpPr>
          <p:cNvPr id="372" name="Google Shape;372;p20"/>
          <p:cNvSpPr txBox="1">
            <a:spLocks noGrp="1"/>
          </p:cNvSpPr>
          <p:nvPr>
            <p:ph type="subTitle" idx="1"/>
          </p:nvPr>
        </p:nvSpPr>
        <p:spPr>
          <a:xfrm>
            <a:off x="3740941" y="2660905"/>
            <a:ext cx="2970600" cy="68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1400" dirty="0"/>
              <a:t>        </a:t>
            </a:r>
            <a:r>
              <a:rPr lang="en-US" sz="1500" dirty="0" smtClean="0"/>
              <a:t>Team Members:</a:t>
            </a:r>
            <a:endParaRPr sz="1500" dirty="0"/>
          </a:p>
          <a:p>
            <a:pPr marL="0" lvl="0" indent="0" algn="ctr" rtl="0">
              <a:lnSpc>
                <a:spcPct val="100000"/>
              </a:lnSpc>
              <a:spcBef>
                <a:spcPts val="0"/>
              </a:spcBef>
              <a:spcAft>
                <a:spcPts val="0"/>
              </a:spcAft>
              <a:buSzPts val="1800"/>
              <a:buNone/>
            </a:pPr>
            <a:endParaRPr sz="1000" dirty="0"/>
          </a:p>
          <a:p>
            <a:pPr marL="285750" lvl="0" indent="-285750" algn="l" rtl="0">
              <a:lnSpc>
                <a:spcPct val="100000"/>
              </a:lnSpc>
              <a:spcBef>
                <a:spcPts val="0"/>
              </a:spcBef>
              <a:spcAft>
                <a:spcPts val="0"/>
              </a:spcAft>
              <a:buSzPts val="1800"/>
              <a:buFont typeface="Noto Sans Symbols"/>
              <a:buChar char="▪"/>
            </a:pPr>
            <a:r>
              <a:rPr lang="en-US" sz="1300" dirty="0"/>
              <a:t>Ahmed Salah </a:t>
            </a:r>
            <a:r>
              <a:rPr lang="en-US" sz="1300" dirty="0" err="1"/>
              <a:t>Emam</a:t>
            </a:r>
            <a:endParaRPr sz="1300" dirty="0"/>
          </a:p>
          <a:p>
            <a:pPr marL="285750" lvl="0" indent="-285750" algn="l" rtl="0">
              <a:lnSpc>
                <a:spcPct val="100000"/>
              </a:lnSpc>
              <a:spcBef>
                <a:spcPts val="0"/>
              </a:spcBef>
              <a:spcAft>
                <a:spcPts val="0"/>
              </a:spcAft>
              <a:buSzPts val="1800"/>
              <a:buFont typeface="Noto Sans Symbols"/>
              <a:buChar char="▪"/>
            </a:pPr>
            <a:r>
              <a:rPr lang="en-US" sz="1300" dirty="0"/>
              <a:t>Amir Tarek Ali</a:t>
            </a:r>
            <a:endParaRPr sz="1300" dirty="0"/>
          </a:p>
          <a:p>
            <a:pPr marL="285750" lvl="0" indent="-285750" algn="l" rtl="0">
              <a:lnSpc>
                <a:spcPct val="100000"/>
              </a:lnSpc>
              <a:spcBef>
                <a:spcPts val="0"/>
              </a:spcBef>
              <a:spcAft>
                <a:spcPts val="0"/>
              </a:spcAft>
              <a:buSzPts val="1800"/>
              <a:buFont typeface="Noto Sans Symbols"/>
              <a:buChar char="▪"/>
            </a:pPr>
            <a:r>
              <a:rPr lang="en-US" sz="1300" dirty="0"/>
              <a:t>Aya </a:t>
            </a:r>
            <a:r>
              <a:rPr lang="en-US" sz="1300" dirty="0" err="1"/>
              <a:t>AbdElnaser</a:t>
            </a:r>
            <a:r>
              <a:rPr lang="en-US" sz="1300" dirty="0"/>
              <a:t> Muhammed</a:t>
            </a:r>
            <a:endParaRPr sz="1300" dirty="0"/>
          </a:p>
          <a:p>
            <a:pPr marL="285750" lvl="0" indent="-285750" algn="l" rtl="0">
              <a:lnSpc>
                <a:spcPct val="100000"/>
              </a:lnSpc>
              <a:spcBef>
                <a:spcPts val="0"/>
              </a:spcBef>
              <a:spcAft>
                <a:spcPts val="0"/>
              </a:spcAft>
              <a:buSzPts val="1800"/>
              <a:buFont typeface="Noto Sans Symbols"/>
              <a:buChar char="▪"/>
            </a:pPr>
            <a:r>
              <a:rPr lang="en-US" sz="1300" dirty="0"/>
              <a:t>Dina </a:t>
            </a:r>
            <a:r>
              <a:rPr lang="en-US" sz="1300" dirty="0" err="1"/>
              <a:t>Saed</a:t>
            </a:r>
            <a:r>
              <a:rPr lang="en-US" sz="1300" dirty="0"/>
              <a:t> </a:t>
            </a:r>
            <a:r>
              <a:rPr lang="en-US" sz="1300" dirty="0" err="1"/>
              <a:t>Farag</a:t>
            </a:r>
            <a:endParaRPr sz="1300" dirty="0"/>
          </a:p>
          <a:p>
            <a:pPr marL="285750" lvl="0" indent="-285750" algn="l" rtl="0">
              <a:lnSpc>
                <a:spcPct val="100000"/>
              </a:lnSpc>
              <a:spcBef>
                <a:spcPts val="0"/>
              </a:spcBef>
              <a:spcAft>
                <a:spcPts val="0"/>
              </a:spcAft>
              <a:buSzPts val="1800"/>
              <a:buFont typeface="Noto Sans Symbols"/>
              <a:buChar char="▪"/>
            </a:pPr>
            <a:r>
              <a:rPr lang="en-US" sz="1300" dirty="0" err="1"/>
              <a:t>Shadan</a:t>
            </a:r>
            <a:r>
              <a:rPr lang="en-US" sz="1300" dirty="0"/>
              <a:t> Mohamed </a:t>
            </a:r>
            <a:r>
              <a:rPr lang="en-US" sz="1300" dirty="0" err="1"/>
              <a:t>Aref</a:t>
            </a:r>
            <a:endParaRPr sz="1300" dirty="0"/>
          </a:p>
          <a:p>
            <a:pPr marL="285750" lvl="0" indent="-285750" algn="l" rtl="0">
              <a:lnSpc>
                <a:spcPct val="100000"/>
              </a:lnSpc>
              <a:spcBef>
                <a:spcPts val="0"/>
              </a:spcBef>
              <a:spcAft>
                <a:spcPts val="0"/>
              </a:spcAft>
              <a:buSzPts val="1800"/>
              <a:buFont typeface="Noto Sans Symbols"/>
              <a:buChar char="▪"/>
            </a:pPr>
            <a:r>
              <a:rPr lang="en-US" sz="1300" dirty="0"/>
              <a:t>Youssef </a:t>
            </a:r>
            <a:r>
              <a:rPr lang="en-US" sz="1300" dirty="0" err="1"/>
              <a:t>Ezzeldin</a:t>
            </a:r>
            <a:r>
              <a:rPr lang="en-US" sz="1300" dirty="0"/>
              <a:t> Mahmoud</a:t>
            </a:r>
            <a:endParaRPr sz="1300" dirty="0"/>
          </a:p>
          <a:p>
            <a:pPr marL="285750" lvl="0" indent="-171450" algn="l" rtl="0">
              <a:lnSpc>
                <a:spcPct val="100000"/>
              </a:lnSpc>
              <a:spcBef>
                <a:spcPts val="0"/>
              </a:spcBef>
              <a:spcAft>
                <a:spcPts val="0"/>
              </a:spcAft>
              <a:buSzPts val="1800"/>
              <a:buFont typeface="Noto Sans Symbols"/>
              <a:buNone/>
            </a:pPr>
            <a:endParaRPr sz="1200" dirty="0"/>
          </a:p>
        </p:txBody>
      </p:sp>
      <p:cxnSp>
        <p:nvCxnSpPr>
          <p:cNvPr id="373" name="Google Shape;373;p20"/>
          <p:cNvCxnSpPr/>
          <p:nvPr/>
        </p:nvCxnSpPr>
        <p:spPr>
          <a:xfrm>
            <a:off x="3605068" y="-109800"/>
            <a:ext cx="0" cy="5358600"/>
          </a:xfrm>
          <a:prstGeom prst="straightConnector1">
            <a:avLst/>
          </a:prstGeom>
          <a:noFill/>
          <a:ln w="9525" cap="flat" cmpd="sng">
            <a:solidFill>
              <a:schemeClr val="dk1"/>
            </a:solidFill>
            <a:prstDash val="solid"/>
            <a:round/>
            <a:headEnd type="none" w="sm" len="sm"/>
            <a:tailEnd type="none" w="sm" len="sm"/>
          </a:ln>
        </p:spPr>
      </p:cxnSp>
      <p:sp>
        <p:nvSpPr>
          <p:cNvPr id="374" name="Google Shape;374;p20"/>
          <p:cNvSpPr/>
          <p:nvPr/>
        </p:nvSpPr>
        <p:spPr>
          <a:xfrm>
            <a:off x="997777" y="386485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0"/>
          <p:cNvSpPr/>
          <p:nvPr/>
        </p:nvSpPr>
        <p:spPr>
          <a:xfrm rot="10800000">
            <a:off x="3324269" y="405743"/>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6" name="Google Shape;376;p20"/>
          <p:cNvPicPr preferRelativeResize="0"/>
          <p:nvPr/>
        </p:nvPicPr>
        <p:blipFill rotWithShape="1">
          <a:blip r:embed="rId3">
            <a:alphaModFix/>
          </a:blip>
          <a:srcRect/>
          <a:stretch/>
        </p:blipFill>
        <p:spPr>
          <a:xfrm>
            <a:off x="374491" y="1291993"/>
            <a:ext cx="3598424" cy="2398949"/>
          </a:xfrm>
          <a:prstGeom prst="rect">
            <a:avLst/>
          </a:prstGeom>
          <a:noFill/>
          <a:ln>
            <a:noFill/>
          </a:ln>
        </p:spPr>
      </p:pic>
      <p:grpSp>
        <p:nvGrpSpPr>
          <p:cNvPr id="377" name="Google Shape;377;p20"/>
          <p:cNvGrpSpPr/>
          <p:nvPr/>
        </p:nvGrpSpPr>
        <p:grpSpPr>
          <a:xfrm>
            <a:off x="3861143" y="2670705"/>
            <a:ext cx="359416" cy="358315"/>
            <a:chOff x="3531183" y="2438618"/>
            <a:chExt cx="359416" cy="358315"/>
          </a:xfrm>
        </p:grpSpPr>
        <p:sp>
          <p:nvSpPr>
            <p:cNvPr id="378" name="Google Shape;378;p20"/>
            <p:cNvSpPr/>
            <p:nvPr/>
          </p:nvSpPr>
          <p:spPr>
            <a:xfrm>
              <a:off x="3653671" y="2571672"/>
              <a:ext cx="216032" cy="204890"/>
            </a:xfrm>
            <a:custGeom>
              <a:avLst/>
              <a:gdLst/>
              <a:ahLst/>
              <a:cxnLst/>
              <a:rect l="l" t="t" r="r" b="b"/>
              <a:pathLst>
                <a:path w="8240" h="7815" extrusionOk="0">
                  <a:moveTo>
                    <a:pt x="2793" y="1"/>
                  </a:moveTo>
                  <a:cubicBezTo>
                    <a:pt x="2693" y="1"/>
                    <a:pt x="2593" y="39"/>
                    <a:pt x="2517" y="115"/>
                  </a:cubicBezTo>
                  <a:lnTo>
                    <a:pt x="2438" y="195"/>
                  </a:lnTo>
                  <a:cubicBezTo>
                    <a:pt x="2285" y="347"/>
                    <a:pt x="2285" y="593"/>
                    <a:pt x="2438" y="749"/>
                  </a:cubicBezTo>
                  <a:lnTo>
                    <a:pt x="2264" y="571"/>
                  </a:lnTo>
                  <a:cubicBezTo>
                    <a:pt x="2184" y="492"/>
                    <a:pt x="2079" y="452"/>
                    <a:pt x="1974" y="452"/>
                  </a:cubicBezTo>
                  <a:cubicBezTo>
                    <a:pt x="1869" y="452"/>
                    <a:pt x="1764" y="492"/>
                    <a:pt x="1684" y="571"/>
                  </a:cubicBezTo>
                  <a:lnTo>
                    <a:pt x="1630" y="629"/>
                  </a:lnTo>
                  <a:cubicBezTo>
                    <a:pt x="1471" y="789"/>
                    <a:pt x="1471" y="1046"/>
                    <a:pt x="1630" y="1205"/>
                  </a:cubicBezTo>
                  <a:lnTo>
                    <a:pt x="1543" y="1122"/>
                  </a:lnTo>
                  <a:cubicBezTo>
                    <a:pt x="1462" y="1040"/>
                    <a:pt x="1355" y="999"/>
                    <a:pt x="1248" y="999"/>
                  </a:cubicBezTo>
                  <a:cubicBezTo>
                    <a:pt x="1142" y="999"/>
                    <a:pt x="1036" y="1040"/>
                    <a:pt x="956" y="1122"/>
                  </a:cubicBezTo>
                  <a:lnTo>
                    <a:pt x="909" y="1165"/>
                  </a:lnTo>
                  <a:cubicBezTo>
                    <a:pt x="746" y="1328"/>
                    <a:pt x="746" y="1593"/>
                    <a:pt x="909" y="1756"/>
                  </a:cubicBezTo>
                  <a:lnTo>
                    <a:pt x="801" y="1647"/>
                  </a:lnTo>
                  <a:cubicBezTo>
                    <a:pt x="717" y="1564"/>
                    <a:pt x="609" y="1522"/>
                    <a:pt x="500" y="1522"/>
                  </a:cubicBezTo>
                  <a:cubicBezTo>
                    <a:pt x="391" y="1522"/>
                    <a:pt x="283" y="1564"/>
                    <a:pt x="199" y="1647"/>
                  </a:cubicBezTo>
                  <a:lnTo>
                    <a:pt x="167" y="1676"/>
                  </a:lnTo>
                  <a:cubicBezTo>
                    <a:pt x="0" y="1842"/>
                    <a:pt x="0" y="2114"/>
                    <a:pt x="167" y="2281"/>
                  </a:cubicBezTo>
                  <a:lnTo>
                    <a:pt x="3358" y="5468"/>
                  </a:lnTo>
                  <a:lnTo>
                    <a:pt x="2199" y="5939"/>
                  </a:lnTo>
                  <a:cubicBezTo>
                    <a:pt x="1949" y="6080"/>
                    <a:pt x="1826" y="6377"/>
                    <a:pt x="1905" y="6656"/>
                  </a:cubicBezTo>
                  <a:cubicBezTo>
                    <a:pt x="1905" y="6656"/>
                    <a:pt x="2057" y="6897"/>
                    <a:pt x="2159" y="6897"/>
                  </a:cubicBezTo>
                  <a:cubicBezTo>
                    <a:pt x="2165" y="6897"/>
                    <a:pt x="2171" y="6897"/>
                    <a:pt x="2177" y="6895"/>
                  </a:cubicBezTo>
                  <a:cubicBezTo>
                    <a:pt x="2640" y="6746"/>
                    <a:pt x="3760" y="6667"/>
                    <a:pt x="4430" y="6630"/>
                  </a:cubicBezTo>
                  <a:cubicBezTo>
                    <a:pt x="4451" y="6629"/>
                    <a:pt x="4472" y="6629"/>
                    <a:pt x="4492" y="6629"/>
                  </a:cubicBezTo>
                  <a:cubicBezTo>
                    <a:pt x="4743" y="6629"/>
                    <a:pt x="4990" y="6708"/>
                    <a:pt x="5194" y="6859"/>
                  </a:cubicBezTo>
                  <a:cubicBezTo>
                    <a:pt x="5241" y="6891"/>
                    <a:pt x="5288" y="6931"/>
                    <a:pt x="5328" y="6974"/>
                  </a:cubicBezTo>
                  <a:lnTo>
                    <a:pt x="6172" y="7815"/>
                  </a:lnTo>
                  <a:lnTo>
                    <a:pt x="8240" y="5747"/>
                  </a:lnTo>
                  <a:lnTo>
                    <a:pt x="7200" y="4707"/>
                  </a:lnTo>
                  <a:cubicBezTo>
                    <a:pt x="7124" y="4635"/>
                    <a:pt x="7081" y="4537"/>
                    <a:pt x="7073" y="4432"/>
                  </a:cubicBezTo>
                  <a:cubicBezTo>
                    <a:pt x="7059" y="4215"/>
                    <a:pt x="6965" y="4008"/>
                    <a:pt x="6813" y="3856"/>
                  </a:cubicBezTo>
                  <a:lnTo>
                    <a:pt x="3071" y="115"/>
                  </a:lnTo>
                  <a:cubicBezTo>
                    <a:pt x="2994" y="39"/>
                    <a:pt x="2893" y="1"/>
                    <a:pt x="2793" y="1"/>
                  </a:cubicBezTo>
                  <a:close/>
                </a:path>
              </a:pathLst>
            </a:custGeom>
            <a:solidFill>
              <a:srgbClr val="E0E6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0"/>
            <p:cNvSpPr/>
            <p:nvPr/>
          </p:nvSpPr>
          <p:spPr>
            <a:xfrm>
              <a:off x="3714810" y="2571672"/>
              <a:ext cx="154788" cy="160556"/>
            </a:xfrm>
            <a:custGeom>
              <a:avLst/>
              <a:gdLst/>
              <a:ahLst/>
              <a:cxnLst/>
              <a:rect l="l" t="t" r="r" b="b"/>
              <a:pathLst>
                <a:path w="5904" h="6124" extrusionOk="0">
                  <a:moveTo>
                    <a:pt x="462" y="1"/>
                  </a:moveTo>
                  <a:cubicBezTo>
                    <a:pt x="362" y="1"/>
                    <a:pt x="261" y="39"/>
                    <a:pt x="185" y="115"/>
                  </a:cubicBezTo>
                  <a:lnTo>
                    <a:pt x="106" y="195"/>
                  </a:lnTo>
                  <a:cubicBezTo>
                    <a:pt x="55" y="245"/>
                    <a:pt x="15" y="310"/>
                    <a:pt x="1" y="387"/>
                  </a:cubicBezTo>
                  <a:cubicBezTo>
                    <a:pt x="29" y="380"/>
                    <a:pt x="57" y="377"/>
                    <a:pt x="85" y="377"/>
                  </a:cubicBezTo>
                  <a:cubicBezTo>
                    <a:pt x="188" y="377"/>
                    <a:pt x="289" y="418"/>
                    <a:pt x="363" y="492"/>
                  </a:cubicBezTo>
                  <a:lnTo>
                    <a:pt x="4104" y="4233"/>
                  </a:lnTo>
                  <a:cubicBezTo>
                    <a:pt x="4256" y="4385"/>
                    <a:pt x="4350" y="4588"/>
                    <a:pt x="4365" y="4805"/>
                  </a:cubicBezTo>
                  <a:cubicBezTo>
                    <a:pt x="4372" y="4910"/>
                    <a:pt x="4415" y="5011"/>
                    <a:pt x="4491" y="5084"/>
                  </a:cubicBezTo>
                  <a:lnTo>
                    <a:pt x="5531" y="6123"/>
                  </a:lnTo>
                  <a:lnTo>
                    <a:pt x="5904" y="5747"/>
                  </a:lnTo>
                  <a:lnTo>
                    <a:pt x="4868" y="4707"/>
                  </a:lnTo>
                  <a:cubicBezTo>
                    <a:pt x="4792" y="4635"/>
                    <a:pt x="4749" y="4537"/>
                    <a:pt x="4741" y="4432"/>
                  </a:cubicBezTo>
                  <a:cubicBezTo>
                    <a:pt x="4727" y="4215"/>
                    <a:pt x="4633" y="4008"/>
                    <a:pt x="4481" y="3856"/>
                  </a:cubicBezTo>
                  <a:lnTo>
                    <a:pt x="739" y="115"/>
                  </a:lnTo>
                  <a:cubicBezTo>
                    <a:pt x="663" y="39"/>
                    <a:pt x="563" y="1"/>
                    <a:pt x="462" y="1"/>
                  </a:cubicBezTo>
                  <a:close/>
                </a:path>
              </a:pathLst>
            </a:custGeom>
            <a:solidFill>
              <a:srgbClr val="D5DE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0"/>
            <p:cNvSpPr/>
            <p:nvPr/>
          </p:nvSpPr>
          <p:spPr>
            <a:xfrm>
              <a:off x="3789740" y="2696965"/>
              <a:ext cx="79859" cy="79596"/>
            </a:xfrm>
            <a:custGeom>
              <a:avLst/>
              <a:gdLst/>
              <a:ahLst/>
              <a:cxnLst/>
              <a:rect l="l" t="t" r="r" b="b"/>
              <a:pathLst>
                <a:path w="3046" h="3036" extrusionOk="0">
                  <a:moveTo>
                    <a:pt x="2079" y="1"/>
                  </a:moveTo>
                  <a:lnTo>
                    <a:pt x="0" y="2080"/>
                  </a:lnTo>
                  <a:cubicBezTo>
                    <a:pt x="51" y="2112"/>
                    <a:pt x="94" y="2152"/>
                    <a:pt x="138" y="2195"/>
                  </a:cubicBezTo>
                  <a:lnTo>
                    <a:pt x="978" y="3036"/>
                  </a:lnTo>
                  <a:lnTo>
                    <a:pt x="3046" y="968"/>
                  </a:lnTo>
                  <a:lnTo>
                    <a:pt x="2079" y="1"/>
                  </a:lnTo>
                  <a:close/>
                </a:path>
              </a:pathLst>
            </a:custGeom>
            <a:solidFill>
              <a:srgbClr val="D5DE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0"/>
            <p:cNvSpPr/>
            <p:nvPr/>
          </p:nvSpPr>
          <p:spPr>
            <a:xfrm>
              <a:off x="3798182" y="2705145"/>
              <a:ext cx="86623" cy="86518"/>
            </a:xfrm>
            <a:custGeom>
              <a:avLst/>
              <a:gdLst/>
              <a:ahLst/>
              <a:cxnLst/>
              <a:rect l="l" t="t" r="r" b="b"/>
              <a:pathLst>
                <a:path w="3304" h="3300" extrusionOk="0">
                  <a:moveTo>
                    <a:pt x="2384" y="0"/>
                  </a:moveTo>
                  <a:lnTo>
                    <a:pt x="0" y="2383"/>
                  </a:lnTo>
                  <a:lnTo>
                    <a:pt x="920" y="3299"/>
                  </a:lnTo>
                  <a:lnTo>
                    <a:pt x="3303" y="920"/>
                  </a:lnTo>
                  <a:lnTo>
                    <a:pt x="2384" y="0"/>
                  </a:lnTo>
                  <a:close/>
                </a:path>
              </a:pathLst>
            </a:custGeom>
            <a:solidFill>
              <a:srgbClr val="768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0"/>
            <p:cNvSpPr/>
            <p:nvPr/>
          </p:nvSpPr>
          <p:spPr>
            <a:xfrm>
              <a:off x="3847549" y="2705145"/>
              <a:ext cx="37255" cy="37150"/>
            </a:xfrm>
            <a:custGeom>
              <a:avLst/>
              <a:gdLst/>
              <a:ahLst/>
              <a:cxnLst/>
              <a:rect l="l" t="t" r="r" b="b"/>
              <a:pathLst>
                <a:path w="1421" h="1417" extrusionOk="0">
                  <a:moveTo>
                    <a:pt x="501" y="0"/>
                  </a:moveTo>
                  <a:lnTo>
                    <a:pt x="1" y="496"/>
                  </a:lnTo>
                  <a:lnTo>
                    <a:pt x="921" y="1416"/>
                  </a:lnTo>
                  <a:lnTo>
                    <a:pt x="1420" y="920"/>
                  </a:lnTo>
                  <a:lnTo>
                    <a:pt x="501" y="0"/>
                  </a:lnTo>
                  <a:close/>
                </a:path>
              </a:pathLst>
            </a:custGeom>
            <a:solidFill>
              <a:srgbClr val="4E67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0"/>
            <p:cNvSpPr/>
            <p:nvPr/>
          </p:nvSpPr>
          <p:spPr>
            <a:xfrm>
              <a:off x="3551973" y="2458937"/>
              <a:ext cx="215954" cy="204968"/>
            </a:xfrm>
            <a:custGeom>
              <a:avLst/>
              <a:gdLst/>
              <a:ahLst/>
              <a:cxnLst/>
              <a:rect l="l" t="t" r="r" b="b"/>
              <a:pathLst>
                <a:path w="8237" h="7818" extrusionOk="0">
                  <a:moveTo>
                    <a:pt x="2072" y="0"/>
                  </a:moveTo>
                  <a:lnTo>
                    <a:pt x="0" y="2068"/>
                  </a:lnTo>
                  <a:lnTo>
                    <a:pt x="1040" y="3107"/>
                  </a:lnTo>
                  <a:cubicBezTo>
                    <a:pt x="1112" y="3183"/>
                    <a:pt x="1159" y="3281"/>
                    <a:pt x="1167" y="3386"/>
                  </a:cubicBezTo>
                  <a:cubicBezTo>
                    <a:pt x="1181" y="3604"/>
                    <a:pt x="1275" y="3806"/>
                    <a:pt x="1427" y="3962"/>
                  </a:cubicBezTo>
                  <a:lnTo>
                    <a:pt x="5169" y="7703"/>
                  </a:lnTo>
                  <a:cubicBezTo>
                    <a:pt x="5245" y="7779"/>
                    <a:pt x="5345" y="7817"/>
                    <a:pt x="5446" y="7817"/>
                  </a:cubicBezTo>
                  <a:cubicBezTo>
                    <a:pt x="5546" y="7817"/>
                    <a:pt x="5647" y="7779"/>
                    <a:pt x="5723" y="7703"/>
                  </a:cubicBezTo>
                  <a:lnTo>
                    <a:pt x="5802" y="7624"/>
                  </a:lnTo>
                  <a:cubicBezTo>
                    <a:pt x="5954" y="7472"/>
                    <a:pt x="5954" y="7222"/>
                    <a:pt x="5802" y="7070"/>
                  </a:cubicBezTo>
                  <a:lnTo>
                    <a:pt x="5802" y="7070"/>
                  </a:lnTo>
                  <a:lnTo>
                    <a:pt x="5976" y="7243"/>
                  </a:lnTo>
                  <a:cubicBezTo>
                    <a:pt x="6056" y="7323"/>
                    <a:pt x="6160" y="7363"/>
                    <a:pt x="6264" y="7363"/>
                  </a:cubicBezTo>
                  <a:cubicBezTo>
                    <a:pt x="6368" y="7363"/>
                    <a:pt x="6472" y="7323"/>
                    <a:pt x="6552" y="7243"/>
                  </a:cubicBezTo>
                  <a:lnTo>
                    <a:pt x="6610" y="7189"/>
                  </a:lnTo>
                  <a:cubicBezTo>
                    <a:pt x="6769" y="7030"/>
                    <a:pt x="6769" y="6769"/>
                    <a:pt x="6610" y="6610"/>
                  </a:cubicBezTo>
                  <a:lnTo>
                    <a:pt x="6610" y="6610"/>
                  </a:lnTo>
                  <a:lnTo>
                    <a:pt x="6697" y="6697"/>
                  </a:lnTo>
                  <a:cubicBezTo>
                    <a:pt x="6777" y="6778"/>
                    <a:pt x="6882" y="6819"/>
                    <a:pt x="6989" y="6819"/>
                  </a:cubicBezTo>
                  <a:cubicBezTo>
                    <a:pt x="7095" y="6819"/>
                    <a:pt x="7202" y="6778"/>
                    <a:pt x="7284" y="6697"/>
                  </a:cubicBezTo>
                  <a:lnTo>
                    <a:pt x="7331" y="6649"/>
                  </a:lnTo>
                  <a:cubicBezTo>
                    <a:pt x="7494" y="6490"/>
                    <a:pt x="7494" y="6226"/>
                    <a:pt x="7331" y="6063"/>
                  </a:cubicBezTo>
                  <a:lnTo>
                    <a:pt x="7331" y="6063"/>
                  </a:lnTo>
                  <a:lnTo>
                    <a:pt x="7439" y="6171"/>
                  </a:lnTo>
                  <a:cubicBezTo>
                    <a:pt x="7521" y="6255"/>
                    <a:pt x="7629" y="6296"/>
                    <a:pt x="7739" y="6296"/>
                  </a:cubicBezTo>
                  <a:cubicBezTo>
                    <a:pt x="7848" y="6296"/>
                    <a:pt x="7957" y="6255"/>
                    <a:pt x="8041" y="6171"/>
                  </a:cubicBezTo>
                  <a:lnTo>
                    <a:pt x="8070" y="6139"/>
                  </a:lnTo>
                  <a:cubicBezTo>
                    <a:pt x="8236" y="5972"/>
                    <a:pt x="8236" y="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63" y="924"/>
                  </a:cubicBezTo>
                  <a:cubicBezTo>
                    <a:pt x="5599" y="1068"/>
                    <a:pt x="4480" y="1152"/>
                    <a:pt x="3814" y="1188"/>
                  </a:cubicBezTo>
                  <a:cubicBezTo>
                    <a:pt x="3793" y="1189"/>
                    <a:pt x="3771" y="1190"/>
                    <a:pt x="3750" y="1190"/>
                  </a:cubicBezTo>
                  <a:cubicBezTo>
                    <a:pt x="3497" y="1190"/>
                    <a:pt x="3250" y="1110"/>
                    <a:pt x="3046" y="960"/>
                  </a:cubicBezTo>
                  <a:cubicBezTo>
                    <a:pt x="2999" y="924"/>
                    <a:pt x="2952" y="884"/>
                    <a:pt x="2912" y="844"/>
                  </a:cubicBezTo>
                  <a:lnTo>
                    <a:pt x="2072" y="0"/>
                  </a:lnTo>
                  <a:close/>
                </a:path>
              </a:pathLst>
            </a:custGeom>
            <a:solidFill>
              <a:srgbClr val="D2DB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0"/>
            <p:cNvSpPr/>
            <p:nvPr/>
          </p:nvSpPr>
          <p:spPr>
            <a:xfrm>
              <a:off x="3551973" y="2503349"/>
              <a:ext cx="154893" cy="160530"/>
            </a:xfrm>
            <a:custGeom>
              <a:avLst/>
              <a:gdLst/>
              <a:ahLst/>
              <a:cxnLst/>
              <a:rect l="l" t="t" r="r" b="b"/>
              <a:pathLst>
                <a:path w="5908" h="6123" extrusionOk="0">
                  <a:moveTo>
                    <a:pt x="377" y="1"/>
                  </a:moveTo>
                  <a:lnTo>
                    <a:pt x="0" y="374"/>
                  </a:lnTo>
                  <a:lnTo>
                    <a:pt x="1040" y="1413"/>
                  </a:lnTo>
                  <a:cubicBezTo>
                    <a:pt x="1116" y="1489"/>
                    <a:pt x="1159" y="1587"/>
                    <a:pt x="1167" y="1692"/>
                  </a:cubicBezTo>
                  <a:cubicBezTo>
                    <a:pt x="1181" y="1910"/>
                    <a:pt x="1275" y="2112"/>
                    <a:pt x="1431" y="2268"/>
                  </a:cubicBezTo>
                  <a:lnTo>
                    <a:pt x="5169" y="6006"/>
                  </a:lnTo>
                  <a:cubicBezTo>
                    <a:pt x="5246" y="6084"/>
                    <a:pt x="5347" y="6123"/>
                    <a:pt x="5447" y="6123"/>
                  </a:cubicBezTo>
                  <a:cubicBezTo>
                    <a:pt x="5548" y="6123"/>
                    <a:pt x="5648" y="6084"/>
                    <a:pt x="5726" y="6006"/>
                  </a:cubicBezTo>
                  <a:lnTo>
                    <a:pt x="5802" y="5930"/>
                  </a:lnTo>
                  <a:cubicBezTo>
                    <a:pt x="5857" y="5875"/>
                    <a:pt x="5893" y="5810"/>
                    <a:pt x="5907" y="5738"/>
                  </a:cubicBezTo>
                  <a:lnTo>
                    <a:pt x="5907" y="5738"/>
                  </a:lnTo>
                  <a:cubicBezTo>
                    <a:pt x="5879" y="5744"/>
                    <a:pt x="5851" y="5747"/>
                    <a:pt x="5823" y="5747"/>
                  </a:cubicBezTo>
                  <a:cubicBezTo>
                    <a:pt x="5720" y="5747"/>
                    <a:pt x="5619" y="5707"/>
                    <a:pt x="5545" y="5633"/>
                  </a:cubicBezTo>
                  <a:lnTo>
                    <a:pt x="1804" y="1892"/>
                  </a:lnTo>
                  <a:cubicBezTo>
                    <a:pt x="1652" y="1736"/>
                    <a:pt x="1558" y="1533"/>
                    <a:pt x="1543" y="1316"/>
                  </a:cubicBezTo>
                  <a:cubicBezTo>
                    <a:pt x="1536" y="1211"/>
                    <a:pt x="1489" y="1113"/>
                    <a:pt x="1416" y="1037"/>
                  </a:cubicBezTo>
                  <a:lnTo>
                    <a:pt x="377" y="1"/>
                  </a:lnTo>
                  <a:close/>
                </a:path>
              </a:pathLst>
            </a:custGeom>
            <a:solidFill>
              <a:srgbClr val="9EB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0"/>
            <p:cNvSpPr/>
            <p:nvPr/>
          </p:nvSpPr>
          <p:spPr>
            <a:xfrm>
              <a:off x="3551973" y="2458937"/>
              <a:ext cx="79963" cy="79675"/>
            </a:xfrm>
            <a:custGeom>
              <a:avLst/>
              <a:gdLst/>
              <a:ahLst/>
              <a:cxnLst/>
              <a:rect l="l" t="t" r="r" b="b"/>
              <a:pathLst>
                <a:path w="3050" h="3039" extrusionOk="0">
                  <a:moveTo>
                    <a:pt x="2072" y="0"/>
                  </a:moveTo>
                  <a:lnTo>
                    <a:pt x="0" y="2068"/>
                  </a:lnTo>
                  <a:lnTo>
                    <a:pt x="971" y="3039"/>
                  </a:lnTo>
                  <a:lnTo>
                    <a:pt x="3050" y="960"/>
                  </a:lnTo>
                  <a:cubicBezTo>
                    <a:pt x="2999" y="924"/>
                    <a:pt x="2952" y="884"/>
                    <a:pt x="2912" y="844"/>
                  </a:cubicBezTo>
                  <a:lnTo>
                    <a:pt x="2072" y="0"/>
                  </a:lnTo>
                  <a:close/>
                </a:path>
              </a:pathLst>
            </a:custGeom>
            <a:solidFill>
              <a:srgbClr val="9EB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0"/>
            <p:cNvSpPr/>
            <p:nvPr/>
          </p:nvSpPr>
          <p:spPr>
            <a:xfrm>
              <a:off x="3536872" y="2443835"/>
              <a:ext cx="86623" cy="86623"/>
            </a:xfrm>
            <a:custGeom>
              <a:avLst/>
              <a:gdLst/>
              <a:ahLst/>
              <a:cxnLst/>
              <a:rect l="l" t="t" r="r" b="b"/>
              <a:pathLst>
                <a:path w="3304" h="3304" extrusionOk="0">
                  <a:moveTo>
                    <a:pt x="2384" y="0"/>
                  </a:moveTo>
                  <a:lnTo>
                    <a:pt x="0" y="2383"/>
                  </a:lnTo>
                  <a:lnTo>
                    <a:pt x="920" y="3303"/>
                  </a:lnTo>
                  <a:lnTo>
                    <a:pt x="3303" y="920"/>
                  </a:lnTo>
                  <a:lnTo>
                    <a:pt x="2384" y="0"/>
                  </a:lnTo>
                  <a:close/>
                </a:path>
              </a:pathLst>
            </a:custGeom>
            <a:solidFill>
              <a:srgbClr val="D3DC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0"/>
            <p:cNvSpPr/>
            <p:nvPr/>
          </p:nvSpPr>
          <p:spPr>
            <a:xfrm>
              <a:off x="3536872" y="2493203"/>
              <a:ext cx="37150" cy="37255"/>
            </a:xfrm>
            <a:custGeom>
              <a:avLst/>
              <a:gdLst/>
              <a:ahLst/>
              <a:cxnLst/>
              <a:rect l="l" t="t" r="r" b="b"/>
              <a:pathLst>
                <a:path w="1417" h="1421" extrusionOk="0">
                  <a:moveTo>
                    <a:pt x="500" y="0"/>
                  </a:moveTo>
                  <a:lnTo>
                    <a:pt x="0" y="500"/>
                  </a:lnTo>
                  <a:lnTo>
                    <a:pt x="920" y="1420"/>
                  </a:lnTo>
                  <a:lnTo>
                    <a:pt x="1417" y="920"/>
                  </a:lnTo>
                  <a:lnTo>
                    <a:pt x="500" y="0"/>
                  </a:lnTo>
                  <a:close/>
                </a:path>
              </a:pathLst>
            </a:custGeom>
            <a:solidFill>
              <a:srgbClr val="798F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0"/>
            <p:cNvSpPr/>
            <p:nvPr/>
          </p:nvSpPr>
          <p:spPr>
            <a:xfrm>
              <a:off x="3663739" y="2458937"/>
              <a:ext cx="205860" cy="214852"/>
            </a:xfrm>
            <a:custGeom>
              <a:avLst/>
              <a:gdLst/>
              <a:ahLst/>
              <a:cxnLst/>
              <a:rect l="l" t="t" r="r" b="b"/>
              <a:pathLst>
                <a:path w="7852" h="8195" extrusionOk="0">
                  <a:moveTo>
                    <a:pt x="5784" y="0"/>
                  </a:moveTo>
                  <a:lnTo>
                    <a:pt x="4748" y="1039"/>
                  </a:lnTo>
                  <a:cubicBezTo>
                    <a:pt x="4672" y="1112"/>
                    <a:pt x="4574" y="1159"/>
                    <a:pt x="4469" y="1166"/>
                  </a:cubicBezTo>
                  <a:cubicBezTo>
                    <a:pt x="4252" y="1181"/>
                    <a:pt x="4046" y="1275"/>
                    <a:pt x="3893" y="1427"/>
                  </a:cubicBezTo>
                  <a:lnTo>
                    <a:pt x="152" y="5168"/>
                  </a:lnTo>
                  <a:cubicBezTo>
                    <a:pt x="0" y="5320"/>
                    <a:pt x="0" y="5570"/>
                    <a:pt x="152" y="5722"/>
                  </a:cubicBezTo>
                  <a:lnTo>
                    <a:pt x="232" y="5802"/>
                  </a:lnTo>
                  <a:cubicBezTo>
                    <a:pt x="308" y="5878"/>
                    <a:pt x="408" y="5916"/>
                    <a:pt x="509" y="5916"/>
                  </a:cubicBezTo>
                  <a:cubicBezTo>
                    <a:pt x="609" y="5916"/>
                    <a:pt x="710" y="5878"/>
                    <a:pt x="786" y="5802"/>
                  </a:cubicBezTo>
                  <a:lnTo>
                    <a:pt x="786" y="5802"/>
                  </a:lnTo>
                  <a:lnTo>
                    <a:pt x="612" y="5976"/>
                  </a:lnTo>
                  <a:cubicBezTo>
                    <a:pt x="453" y="6135"/>
                    <a:pt x="453" y="6392"/>
                    <a:pt x="612" y="6552"/>
                  </a:cubicBezTo>
                  <a:lnTo>
                    <a:pt x="666" y="6610"/>
                  </a:lnTo>
                  <a:cubicBezTo>
                    <a:pt x="746" y="6689"/>
                    <a:pt x="851" y="6729"/>
                    <a:pt x="956" y="6729"/>
                  </a:cubicBezTo>
                  <a:cubicBezTo>
                    <a:pt x="1061" y="6729"/>
                    <a:pt x="1166" y="6689"/>
                    <a:pt x="1246" y="6610"/>
                  </a:cubicBezTo>
                  <a:lnTo>
                    <a:pt x="1246" y="6610"/>
                  </a:lnTo>
                  <a:lnTo>
                    <a:pt x="1159" y="6697"/>
                  </a:lnTo>
                  <a:cubicBezTo>
                    <a:pt x="996" y="6856"/>
                    <a:pt x="996" y="7120"/>
                    <a:pt x="1159" y="7283"/>
                  </a:cubicBezTo>
                  <a:lnTo>
                    <a:pt x="1202" y="7330"/>
                  </a:lnTo>
                  <a:cubicBezTo>
                    <a:pt x="1284" y="7410"/>
                    <a:pt x="1391" y="7450"/>
                    <a:pt x="1498" y="7450"/>
                  </a:cubicBezTo>
                  <a:cubicBezTo>
                    <a:pt x="1604" y="7450"/>
                    <a:pt x="1711" y="7410"/>
                    <a:pt x="1793" y="7330"/>
                  </a:cubicBezTo>
                  <a:lnTo>
                    <a:pt x="1793" y="7330"/>
                  </a:lnTo>
                  <a:lnTo>
                    <a:pt x="1684" y="7439"/>
                  </a:lnTo>
                  <a:cubicBezTo>
                    <a:pt x="1518" y="7602"/>
                    <a:pt x="1518" y="7874"/>
                    <a:pt x="1684" y="8040"/>
                  </a:cubicBezTo>
                  <a:lnTo>
                    <a:pt x="1717" y="8069"/>
                  </a:lnTo>
                  <a:cubicBezTo>
                    <a:pt x="1798" y="8152"/>
                    <a:pt x="1907" y="8194"/>
                    <a:pt x="2016" y="8194"/>
                  </a:cubicBezTo>
                  <a:cubicBezTo>
                    <a:pt x="2125" y="8194"/>
                    <a:pt x="2235" y="8152"/>
                    <a:pt x="2318" y="8069"/>
                  </a:cubicBezTo>
                  <a:lnTo>
                    <a:pt x="5505" y="4882"/>
                  </a:lnTo>
                  <a:lnTo>
                    <a:pt x="5976" y="6041"/>
                  </a:lnTo>
                  <a:cubicBezTo>
                    <a:pt x="6088" y="6239"/>
                    <a:pt x="6298" y="6355"/>
                    <a:pt x="6519" y="6355"/>
                  </a:cubicBezTo>
                  <a:cubicBezTo>
                    <a:pt x="6577" y="6355"/>
                    <a:pt x="6635" y="6347"/>
                    <a:pt x="6693" y="6331"/>
                  </a:cubicBezTo>
                  <a:cubicBezTo>
                    <a:pt x="6693" y="6331"/>
                    <a:pt x="6965" y="6161"/>
                    <a:pt x="6932" y="6059"/>
                  </a:cubicBezTo>
                  <a:cubicBezTo>
                    <a:pt x="6784" y="5599"/>
                    <a:pt x="6704" y="4480"/>
                    <a:pt x="6668" y="3810"/>
                  </a:cubicBezTo>
                  <a:cubicBezTo>
                    <a:pt x="6653" y="3538"/>
                    <a:pt x="6733" y="3267"/>
                    <a:pt x="6896" y="3046"/>
                  </a:cubicBezTo>
                  <a:cubicBezTo>
                    <a:pt x="6928" y="2995"/>
                    <a:pt x="6968" y="2952"/>
                    <a:pt x="7012" y="2908"/>
                  </a:cubicBezTo>
                  <a:lnTo>
                    <a:pt x="7852" y="2068"/>
                  </a:lnTo>
                  <a:lnTo>
                    <a:pt x="5784" y="0"/>
                  </a:lnTo>
                  <a:close/>
                </a:path>
              </a:pathLst>
            </a:custGeom>
            <a:solidFill>
              <a:srgbClr val="9EB2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0"/>
            <p:cNvSpPr/>
            <p:nvPr/>
          </p:nvSpPr>
          <p:spPr>
            <a:xfrm>
              <a:off x="3790002" y="2459015"/>
              <a:ext cx="79596" cy="79885"/>
            </a:xfrm>
            <a:custGeom>
              <a:avLst/>
              <a:gdLst/>
              <a:ahLst/>
              <a:cxnLst/>
              <a:rect l="l" t="t" r="r" b="b"/>
              <a:pathLst>
                <a:path w="3036" h="3047" extrusionOk="0">
                  <a:moveTo>
                    <a:pt x="968" y="1"/>
                  </a:moveTo>
                  <a:lnTo>
                    <a:pt x="1" y="968"/>
                  </a:lnTo>
                  <a:lnTo>
                    <a:pt x="2080" y="3046"/>
                  </a:lnTo>
                  <a:cubicBezTo>
                    <a:pt x="2112" y="2999"/>
                    <a:pt x="2152" y="2952"/>
                    <a:pt x="2196" y="2909"/>
                  </a:cubicBezTo>
                  <a:lnTo>
                    <a:pt x="3036" y="2069"/>
                  </a:lnTo>
                  <a:lnTo>
                    <a:pt x="968" y="1"/>
                  </a:lnTo>
                  <a:close/>
                </a:path>
              </a:pathLst>
            </a:custGeom>
            <a:solidFill>
              <a:srgbClr val="E0E6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0"/>
            <p:cNvSpPr/>
            <p:nvPr/>
          </p:nvSpPr>
          <p:spPr>
            <a:xfrm>
              <a:off x="3663739" y="2459015"/>
              <a:ext cx="161526" cy="154893"/>
            </a:xfrm>
            <a:custGeom>
              <a:avLst/>
              <a:gdLst/>
              <a:ahLst/>
              <a:cxnLst/>
              <a:rect l="l" t="t" r="r" b="b"/>
              <a:pathLst>
                <a:path w="6161" h="5908" extrusionOk="0">
                  <a:moveTo>
                    <a:pt x="5784" y="1"/>
                  </a:moveTo>
                  <a:lnTo>
                    <a:pt x="4748" y="1040"/>
                  </a:lnTo>
                  <a:cubicBezTo>
                    <a:pt x="4672" y="1112"/>
                    <a:pt x="4574" y="1160"/>
                    <a:pt x="4469" y="1167"/>
                  </a:cubicBezTo>
                  <a:cubicBezTo>
                    <a:pt x="4252" y="1181"/>
                    <a:pt x="4046" y="1272"/>
                    <a:pt x="3893" y="1428"/>
                  </a:cubicBezTo>
                  <a:lnTo>
                    <a:pt x="152" y="5169"/>
                  </a:lnTo>
                  <a:cubicBezTo>
                    <a:pt x="0" y="5321"/>
                    <a:pt x="0" y="5571"/>
                    <a:pt x="152" y="5723"/>
                  </a:cubicBezTo>
                  <a:lnTo>
                    <a:pt x="232" y="5803"/>
                  </a:lnTo>
                  <a:cubicBezTo>
                    <a:pt x="283" y="5853"/>
                    <a:pt x="351" y="5890"/>
                    <a:pt x="424" y="5908"/>
                  </a:cubicBezTo>
                  <a:cubicBezTo>
                    <a:pt x="391" y="5774"/>
                    <a:pt x="431" y="5636"/>
                    <a:pt x="529" y="5542"/>
                  </a:cubicBezTo>
                  <a:lnTo>
                    <a:pt x="4270" y="1801"/>
                  </a:lnTo>
                  <a:cubicBezTo>
                    <a:pt x="4422" y="1649"/>
                    <a:pt x="4629" y="1554"/>
                    <a:pt x="4846" y="1540"/>
                  </a:cubicBezTo>
                  <a:cubicBezTo>
                    <a:pt x="4947" y="1533"/>
                    <a:pt x="5049" y="1486"/>
                    <a:pt x="5121" y="1413"/>
                  </a:cubicBezTo>
                  <a:lnTo>
                    <a:pt x="6161" y="377"/>
                  </a:lnTo>
                  <a:lnTo>
                    <a:pt x="5784" y="1"/>
                  </a:lnTo>
                  <a:close/>
                </a:path>
              </a:pathLst>
            </a:custGeom>
            <a:solidFill>
              <a:srgbClr val="E0E6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0"/>
            <p:cNvSpPr/>
            <p:nvPr/>
          </p:nvSpPr>
          <p:spPr>
            <a:xfrm>
              <a:off x="3798182" y="2443835"/>
              <a:ext cx="86518" cy="86623"/>
            </a:xfrm>
            <a:custGeom>
              <a:avLst/>
              <a:gdLst/>
              <a:ahLst/>
              <a:cxnLst/>
              <a:rect l="l" t="t" r="r" b="b"/>
              <a:pathLst>
                <a:path w="3300" h="3304" extrusionOk="0">
                  <a:moveTo>
                    <a:pt x="920" y="0"/>
                  </a:moveTo>
                  <a:lnTo>
                    <a:pt x="0" y="920"/>
                  </a:lnTo>
                  <a:lnTo>
                    <a:pt x="2384" y="3303"/>
                  </a:lnTo>
                  <a:lnTo>
                    <a:pt x="3300" y="2383"/>
                  </a:lnTo>
                  <a:lnTo>
                    <a:pt x="920" y="0"/>
                  </a:lnTo>
                  <a:close/>
                </a:path>
              </a:pathLst>
            </a:custGeom>
            <a:solidFill>
              <a:srgbClr val="8BA3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0"/>
            <p:cNvSpPr/>
            <p:nvPr/>
          </p:nvSpPr>
          <p:spPr>
            <a:xfrm>
              <a:off x="3798182" y="2443835"/>
              <a:ext cx="37150" cy="37150"/>
            </a:xfrm>
            <a:custGeom>
              <a:avLst/>
              <a:gdLst/>
              <a:ahLst/>
              <a:cxnLst/>
              <a:rect l="l" t="t" r="r" b="b"/>
              <a:pathLst>
                <a:path w="1417" h="1417" extrusionOk="0">
                  <a:moveTo>
                    <a:pt x="920" y="0"/>
                  </a:moveTo>
                  <a:lnTo>
                    <a:pt x="0" y="920"/>
                  </a:lnTo>
                  <a:lnTo>
                    <a:pt x="500" y="1416"/>
                  </a:lnTo>
                  <a:lnTo>
                    <a:pt x="1417" y="500"/>
                  </a:lnTo>
                  <a:lnTo>
                    <a:pt x="92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0"/>
            <p:cNvSpPr/>
            <p:nvPr/>
          </p:nvSpPr>
          <p:spPr>
            <a:xfrm>
              <a:off x="3552052" y="2561709"/>
              <a:ext cx="205886" cy="214852"/>
            </a:xfrm>
            <a:custGeom>
              <a:avLst/>
              <a:gdLst/>
              <a:ahLst/>
              <a:cxnLst/>
              <a:rect l="l" t="t" r="r" b="b"/>
              <a:pathLst>
                <a:path w="7853" h="8195" extrusionOk="0">
                  <a:moveTo>
                    <a:pt x="5836" y="1"/>
                  </a:moveTo>
                  <a:cubicBezTo>
                    <a:pt x="5727" y="1"/>
                    <a:pt x="5618" y="42"/>
                    <a:pt x="5535" y="125"/>
                  </a:cubicBezTo>
                  <a:lnTo>
                    <a:pt x="2348" y="3313"/>
                  </a:lnTo>
                  <a:lnTo>
                    <a:pt x="1877" y="2157"/>
                  </a:lnTo>
                  <a:cubicBezTo>
                    <a:pt x="1762" y="1956"/>
                    <a:pt x="1554" y="1839"/>
                    <a:pt x="1333" y="1839"/>
                  </a:cubicBezTo>
                  <a:cubicBezTo>
                    <a:pt x="1276" y="1839"/>
                    <a:pt x="1218" y="1847"/>
                    <a:pt x="1160" y="1864"/>
                  </a:cubicBezTo>
                  <a:cubicBezTo>
                    <a:pt x="1160" y="1864"/>
                    <a:pt x="888" y="2034"/>
                    <a:pt x="921" y="2136"/>
                  </a:cubicBezTo>
                  <a:cubicBezTo>
                    <a:pt x="1069" y="2595"/>
                    <a:pt x="1149" y="3715"/>
                    <a:pt x="1185" y="4385"/>
                  </a:cubicBezTo>
                  <a:cubicBezTo>
                    <a:pt x="1200" y="4660"/>
                    <a:pt x="1120" y="4928"/>
                    <a:pt x="957" y="5152"/>
                  </a:cubicBezTo>
                  <a:cubicBezTo>
                    <a:pt x="921" y="5199"/>
                    <a:pt x="881" y="5243"/>
                    <a:pt x="841" y="5286"/>
                  </a:cubicBezTo>
                  <a:lnTo>
                    <a:pt x="1" y="6127"/>
                  </a:lnTo>
                  <a:lnTo>
                    <a:pt x="2069" y="8195"/>
                  </a:lnTo>
                  <a:lnTo>
                    <a:pt x="3105" y="7159"/>
                  </a:lnTo>
                  <a:cubicBezTo>
                    <a:pt x="3181" y="7083"/>
                    <a:pt x="3279" y="7039"/>
                    <a:pt x="3384" y="7032"/>
                  </a:cubicBezTo>
                  <a:cubicBezTo>
                    <a:pt x="3601" y="7014"/>
                    <a:pt x="3804" y="6923"/>
                    <a:pt x="3959" y="6768"/>
                  </a:cubicBezTo>
                  <a:lnTo>
                    <a:pt x="7701" y="3026"/>
                  </a:lnTo>
                  <a:cubicBezTo>
                    <a:pt x="7853" y="2874"/>
                    <a:pt x="7853" y="2628"/>
                    <a:pt x="7701" y="2472"/>
                  </a:cubicBezTo>
                  <a:lnTo>
                    <a:pt x="7621" y="2396"/>
                  </a:lnTo>
                  <a:cubicBezTo>
                    <a:pt x="7545" y="2318"/>
                    <a:pt x="7444" y="2279"/>
                    <a:pt x="7344" y="2279"/>
                  </a:cubicBezTo>
                  <a:cubicBezTo>
                    <a:pt x="7244" y="2279"/>
                    <a:pt x="7144" y="2318"/>
                    <a:pt x="7068" y="2395"/>
                  </a:cubicBezTo>
                  <a:lnTo>
                    <a:pt x="7068" y="2395"/>
                  </a:lnTo>
                  <a:lnTo>
                    <a:pt x="7241" y="2219"/>
                  </a:lnTo>
                  <a:cubicBezTo>
                    <a:pt x="7400" y="2059"/>
                    <a:pt x="7400" y="1802"/>
                    <a:pt x="7241" y="1643"/>
                  </a:cubicBezTo>
                  <a:lnTo>
                    <a:pt x="7186" y="1589"/>
                  </a:lnTo>
                  <a:cubicBezTo>
                    <a:pt x="7107" y="1507"/>
                    <a:pt x="7002" y="1466"/>
                    <a:pt x="6897" y="1466"/>
                  </a:cubicBezTo>
                  <a:cubicBezTo>
                    <a:pt x="6795" y="1466"/>
                    <a:pt x="6692" y="1505"/>
                    <a:pt x="6614" y="1582"/>
                  </a:cubicBezTo>
                  <a:lnTo>
                    <a:pt x="6614" y="1582"/>
                  </a:lnTo>
                  <a:lnTo>
                    <a:pt x="6694" y="1502"/>
                  </a:lnTo>
                  <a:cubicBezTo>
                    <a:pt x="6857" y="1339"/>
                    <a:pt x="6857" y="1074"/>
                    <a:pt x="6694" y="911"/>
                  </a:cubicBezTo>
                  <a:lnTo>
                    <a:pt x="6647" y="868"/>
                  </a:lnTo>
                  <a:cubicBezTo>
                    <a:pt x="6567" y="786"/>
                    <a:pt x="6461" y="746"/>
                    <a:pt x="6355" y="746"/>
                  </a:cubicBezTo>
                  <a:cubicBezTo>
                    <a:pt x="6248" y="746"/>
                    <a:pt x="6142" y="786"/>
                    <a:pt x="6060" y="868"/>
                  </a:cubicBezTo>
                  <a:lnTo>
                    <a:pt x="6169" y="759"/>
                  </a:lnTo>
                  <a:cubicBezTo>
                    <a:pt x="6335" y="593"/>
                    <a:pt x="6335" y="325"/>
                    <a:pt x="6169" y="158"/>
                  </a:cubicBezTo>
                  <a:lnTo>
                    <a:pt x="6136" y="125"/>
                  </a:lnTo>
                  <a:cubicBezTo>
                    <a:pt x="6053" y="42"/>
                    <a:pt x="5944" y="1"/>
                    <a:pt x="5836" y="1"/>
                  </a:cubicBezTo>
                  <a:close/>
                </a:path>
              </a:pathLst>
            </a:custGeom>
            <a:solidFill>
              <a:srgbClr val="D5DE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0"/>
            <p:cNvSpPr/>
            <p:nvPr/>
          </p:nvSpPr>
          <p:spPr>
            <a:xfrm>
              <a:off x="3596412" y="2621773"/>
              <a:ext cx="161526" cy="154893"/>
            </a:xfrm>
            <a:custGeom>
              <a:avLst/>
              <a:gdLst/>
              <a:ahLst/>
              <a:cxnLst/>
              <a:rect l="l" t="t" r="r" b="b"/>
              <a:pathLst>
                <a:path w="6161" h="5908" extrusionOk="0">
                  <a:moveTo>
                    <a:pt x="5737" y="0"/>
                  </a:moveTo>
                  <a:cubicBezTo>
                    <a:pt x="5766" y="131"/>
                    <a:pt x="5726" y="268"/>
                    <a:pt x="5632" y="362"/>
                  </a:cubicBezTo>
                  <a:lnTo>
                    <a:pt x="1891" y="4104"/>
                  </a:lnTo>
                  <a:cubicBezTo>
                    <a:pt x="1739" y="4256"/>
                    <a:pt x="1532" y="4350"/>
                    <a:pt x="1315" y="4364"/>
                  </a:cubicBezTo>
                  <a:cubicBezTo>
                    <a:pt x="1210" y="4372"/>
                    <a:pt x="1112" y="4415"/>
                    <a:pt x="1040" y="4491"/>
                  </a:cubicBezTo>
                  <a:lnTo>
                    <a:pt x="0" y="5531"/>
                  </a:lnTo>
                  <a:lnTo>
                    <a:pt x="377" y="5907"/>
                  </a:lnTo>
                  <a:lnTo>
                    <a:pt x="1413" y="4868"/>
                  </a:lnTo>
                  <a:cubicBezTo>
                    <a:pt x="1489" y="4792"/>
                    <a:pt x="1587" y="4748"/>
                    <a:pt x="1692" y="4741"/>
                  </a:cubicBezTo>
                  <a:cubicBezTo>
                    <a:pt x="1909" y="4727"/>
                    <a:pt x="2112" y="4632"/>
                    <a:pt x="2267" y="4480"/>
                  </a:cubicBezTo>
                  <a:lnTo>
                    <a:pt x="6009" y="739"/>
                  </a:lnTo>
                  <a:cubicBezTo>
                    <a:pt x="6161" y="583"/>
                    <a:pt x="6161" y="337"/>
                    <a:pt x="6009" y="185"/>
                  </a:cubicBezTo>
                  <a:lnTo>
                    <a:pt x="5929" y="105"/>
                  </a:lnTo>
                  <a:cubicBezTo>
                    <a:pt x="5878" y="51"/>
                    <a:pt x="5810" y="15"/>
                    <a:pt x="5737" y="0"/>
                  </a:cubicBezTo>
                  <a:close/>
                </a:path>
              </a:pathLst>
            </a:custGeom>
            <a:solidFill>
              <a:srgbClr val="E0E6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a:off x="3552052" y="2696782"/>
              <a:ext cx="79596" cy="79780"/>
            </a:xfrm>
            <a:custGeom>
              <a:avLst/>
              <a:gdLst/>
              <a:ahLst/>
              <a:cxnLst/>
              <a:rect l="l" t="t" r="r" b="b"/>
              <a:pathLst>
                <a:path w="3036" h="3043" extrusionOk="0">
                  <a:moveTo>
                    <a:pt x="957" y="0"/>
                  </a:moveTo>
                  <a:cubicBezTo>
                    <a:pt x="921" y="47"/>
                    <a:pt x="881" y="91"/>
                    <a:pt x="841" y="134"/>
                  </a:cubicBezTo>
                  <a:lnTo>
                    <a:pt x="1" y="975"/>
                  </a:lnTo>
                  <a:lnTo>
                    <a:pt x="2069" y="3043"/>
                  </a:lnTo>
                  <a:lnTo>
                    <a:pt x="3036" y="2076"/>
                  </a:lnTo>
                  <a:lnTo>
                    <a:pt x="957" y="0"/>
                  </a:lnTo>
                  <a:close/>
                </a:path>
              </a:pathLst>
            </a:custGeom>
            <a:solidFill>
              <a:srgbClr val="E0E6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0"/>
            <p:cNvSpPr/>
            <p:nvPr/>
          </p:nvSpPr>
          <p:spPr>
            <a:xfrm>
              <a:off x="3536872" y="2705145"/>
              <a:ext cx="86623" cy="86518"/>
            </a:xfrm>
            <a:custGeom>
              <a:avLst/>
              <a:gdLst/>
              <a:ahLst/>
              <a:cxnLst/>
              <a:rect l="l" t="t" r="r" b="b"/>
              <a:pathLst>
                <a:path w="3304" h="3300" extrusionOk="0">
                  <a:moveTo>
                    <a:pt x="920" y="0"/>
                  </a:moveTo>
                  <a:lnTo>
                    <a:pt x="0" y="920"/>
                  </a:lnTo>
                  <a:lnTo>
                    <a:pt x="2384" y="3299"/>
                  </a:lnTo>
                  <a:lnTo>
                    <a:pt x="3303" y="2383"/>
                  </a:lnTo>
                  <a:lnTo>
                    <a:pt x="920" y="0"/>
                  </a:lnTo>
                  <a:close/>
                </a:path>
              </a:pathLst>
            </a:custGeom>
            <a:solidFill>
              <a:srgbClr val="A9BA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0"/>
            <p:cNvSpPr/>
            <p:nvPr/>
          </p:nvSpPr>
          <p:spPr>
            <a:xfrm>
              <a:off x="3586345" y="2754513"/>
              <a:ext cx="37150" cy="37150"/>
            </a:xfrm>
            <a:custGeom>
              <a:avLst/>
              <a:gdLst/>
              <a:ahLst/>
              <a:cxnLst/>
              <a:rect l="l" t="t" r="r" b="b"/>
              <a:pathLst>
                <a:path w="1417" h="1417" extrusionOk="0">
                  <a:moveTo>
                    <a:pt x="917" y="0"/>
                  </a:moveTo>
                  <a:lnTo>
                    <a:pt x="0" y="920"/>
                  </a:lnTo>
                  <a:lnTo>
                    <a:pt x="497" y="1416"/>
                  </a:lnTo>
                  <a:lnTo>
                    <a:pt x="1416" y="500"/>
                  </a:lnTo>
                  <a:lnTo>
                    <a:pt x="917" y="0"/>
                  </a:lnTo>
                  <a:close/>
                </a:path>
              </a:pathLst>
            </a:custGeom>
            <a:solidFill>
              <a:srgbClr val="D6DE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0"/>
            <p:cNvSpPr/>
            <p:nvPr/>
          </p:nvSpPr>
          <p:spPr>
            <a:xfrm>
              <a:off x="3531183" y="2438618"/>
              <a:ext cx="359416" cy="358315"/>
            </a:xfrm>
            <a:custGeom>
              <a:avLst/>
              <a:gdLst/>
              <a:ahLst/>
              <a:cxnLst/>
              <a:rect l="l" t="t" r="r" b="b"/>
              <a:pathLst>
                <a:path w="13709" h="13667" extrusionOk="0">
                  <a:moveTo>
                    <a:pt x="11104" y="482"/>
                  </a:moveTo>
                  <a:lnTo>
                    <a:pt x="13201" y="2582"/>
                  </a:lnTo>
                  <a:lnTo>
                    <a:pt x="12568" y="3216"/>
                  </a:lnTo>
                  <a:lnTo>
                    <a:pt x="12553" y="3202"/>
                  </a:lnTo>
                  <a:lnTo>
                    <a:pt x="10489" y="1137"/>
                  </a:lnTo>
                  <a:lnTo>
                    <a:pt x="10474" y="1123"/>
                  </a:lnTo>
                  <a:lnTo>
                    <a:pt x="11104" y="482"/>
                  </a:lnTo>
                  <a:close/>
                  <a:moveTo>
                    <a:pt x="3361" y="1557"/>
                  </a:moveTo>
                  <a:lnTo>
                    <a:pt x="3560" y="1760"/>
                  </a:lnTo>
                  <a:cubicBezTo>
                    <a:pt x="3821" y="2021"/>
                    <a:pt x="4173" y="2164"/>
                    <a:pt x="4540" y="2164"/>
                  </a:cubicBezTo>
                  <a:cubicBezTo>
                    <a:pt x="4566" y="2164"/>
                    <a:pt x="4592" y="2164"/>
                    <a:pt x="4618" y="2162"/>
                  </a:cubicBezTo>
                  <a:cubicBezTo>
                    <a:pt x="5375" y="2122"/>
                    <a:pt x="6360" y="2046"/>
                    <a:pt x="6852" y="1912"/>
                  </a:cubicBezTo>
                  <a:cubicBezTo>
                    <a:pt x="6885" y="1945"/>
                    <a:pt x="6914" y="1981"/>
                    <a:pt x="6939" y="2021"/>
                  </a:cubicBezTo>
                  <a:cubicBezTo>
                    <a:pt x="6979" y="2198"/>
                    <a:pt x="6900" y="2383"/>
                    <a:pt x="6744" y="2477"/>
                  </a:cubicBezTo>
                  <a:lnTo>
                    <a:pt x="5599" y="2941"/>
                  </a:lnTo>
                  <a:cubicBezTo>
                    <a:pt x="5469" y="2995"/>
                    <a:pt x="5433" y="3165"/>
                    <a:pt x="5534" y="3267"/>
                  </a:cubicBezTo>
                  <a:lnTo>
                    <a:pt x="6570" y="4303"/>
                  </a:lnTo>
                  <a:lnTo>
                    <a:pt x="6219" y="4650"/>
                  </a:lnTo>
                  <a:lnTo>
                    <a:pt x="5860" y="4295"/>
                  </a:lnTo>
                  <a:cubicBezTo>
                    <a:pt x="5816" y="4249"/>
                    <a:pt x="5766" y="4230"/>
                    <a:pt x="5718" y="4230"/>
                  </a:cubicBezTo>
                  <a:cubicBezTo>
                    <a:pt x="5562" y="4230"/>
                    <a:pt x="5428" y="4434"/>
                    <a:pt x="5578" y="4578"/>
                  </a:cubicBezTo>
                  <a:lnTo>
                    <a:pt x="5936" y="4936"/>
                  </a:lnTo>
                  <a:lnTo>
                    <a:pt x="5585" y="5284"/>
                  </a:lnTo>
                  <a:lnTo>
                    <a:pt x="5005" y="4705"/>
                  </a:lnTo>
                  <a:cubicBezTo>
                    <a:pt x="4961" y="4659"/>
                    <a:pt x="4911" y="4639"/>
                    <a:pt x="4864" y="4639"/>
                  </a:cubicBezTo>
                  <a:cubicBezTo>
                    <a:pt x="4708" y="4639"/>
                    <a:pt x="4573" y="4843"/>
                    <a:pt x="4723" y="4987"/>
                  </a:cubicBezTo>
                  <a:lnTo>
                    <a:pt x="5302" y="5567"/>
                  </a:lnTo>
                  <a:lnTo>
                    <a:pt x="4951" y="5918"/>
                  </a:lnTo>
                  <a:lnTo>
                    <a:pt x="4596" y="5559"/>
                  </a:lnTo>
                  <a:cubicBezTo>
                    <a:pt x="4551" y="5513"/>
                    <a:pt x="4501" y="5494"/>
                    <a:pt x="4453" y="5494"/>
                  </a:cubicBezTo>
                  <a:cubicBezTo>
                    <a:pt x="4296" y="5494"/>
                    <a:pt x="4163" y="5698"/>
                    <a:pt x="4310" y="5842"/>
                  </a:cubicBezTo>
                  <a:lnTo>
                    <a:pt x="4669" y="6200"/>
                  </a:lnTo>
                  <a:lnTo>
                    <a:pt x="4321" y="6552"/>
                  </a:lnTo>
                  <a:lnTo>
                    <a:pt x="2365" y="4596"/>
                  </a:lnTo>
                  <a:cubicBezTo>
                    <a:pt x="2246" y="4473"/>
                    <a:pt x="2173" y="4317"/>
                    <a:pt x="2162" y="4147"/>
                  </a:cubicBezTo>
                  <a:cubicBezTo>
                    <a:pt x="2151" y="3995"/>
                    <a:pt x="2086" y="3850"/>
                    <a:pt x="1978" y="3741"/>
                  </a:cubicBezTo>
                  <a:lnTo>
                    <a:pt x="1579" y="3343"/>
                  </a:lnTo>
                  <a:lnTo>
                    <a:pt x="3361" y="1557"/>
                  </a:lnTo>
                  <a:close/>
                  <a:moveTo>
                    <a:pt x="9388" y="7117"/>
                  </a:moveTo>
                  <a:lnTo>
                    <a:pt x="11343" y="9072"/>
                  </a:lnTo>
                  <a:cubicBezTo>
                    <a:pt x="11463" y="9192"/>
                    <a:pt x="11535" y="9351"/>
                    <a:pt x="11546" y="9521"/>
                  </a:cubicBezTo>
                  <a:cubicBezTo>
                    <a:pt x="11550" y="9597"/>
                    <a:pt x="11572" y="9670"/>
                    <a:pt x="11601" y="9739"/>
                  </a:cubicBezTo>
                  <a:cubicBezTo>
                    <a:pt x="11633" y="9811"/>
                    <a:pt x="11677" y="9873"/>
                    <a:pt x="11731" y="9927"/>
                  </a:cubicBezTo>
                  <a:lnTo>
                    <a:pt x="12129" y="10322"/>
                  </a:lnTo>
                  <a:lnTo>
                    <a:pt x="10340" y="12111"/>
                  </a:lnTo>
                  <a:lnTo>
                    <a:pt x="10145" y="11908"/>
                  </a:lnTo>
                  <a:cubicBezTo>
                    <a:pt x="9884" y="11647"/>
                    <a:pt x="9531" y="11500"/>
                    <a:pt x="9163" y="11500"/>
                  </a:cubicBezTo>
                  <a:cubicBezTo>
                    <a:pt x="9138" y="11500"/>
                    <a:pt x="9112" y="11501"/>
                    <a:pt x="9087" y="11503"/>
                  </a:cubicBezTo>
                  <a:cubicBezTo>
                    <a:pt x="8330" y="11546"/>
                    <a:pt x="7345" y="11622"/>
                    <a:pt x="6852" y="11756"/>
                  </a:cubicBezTo>
                  <a:cubicBezTo>
                    <a:pt x="6820" y="11723"/>
                    <a:pt x="6791" y="11687"/>
                    <a:pt x="6766" y="11647"/>
                  </a:cubicBezTo>
                  <a:cubicBezTo>
                    <a:pt x="6726" y="11466"/>
                    <a:pt x="6805" y="11285"/>
                    <a:pt x="6961" y="11191"/>
                  </a:cubicBezTo>
                  <a:lnTo>
                    <a:pt x="8106" y="10727"/>
                  </a:lnTo>
                  <a:cubicBezTo>
                    <a:pt x="8236" y="10673"/>
                    <a:pt x="8272" y="10499"/>
                    <a:pt x="8171" y="10398"/>
                  </a:cubicBezTo>
                  <a:lnTo>
                    <a:pt x="7139" y="9366"/>
                  </a:lnTo>
                  <a:lnTo>
                    <a:pt x="7486" y="9014"/>
                  </a:lnTo>
                  <a:lnTo>
                    <a:pt x="7845" y="9373"/>
                  </a:lnTo>
                  <a:cubicBezTo>
                    <a:pt x="7888" y="9416"/>
                    <a:pt x="7937" y="9434"/>
                    <a:pt x="7983" y="9434"/>
                  </a:cubicBezTo>
                  <a:cubicBezTo>
                    <a:pt x="8137" y="9434"/>
                    <a:pt x="8269" y="9235"/>
                    <a:pt x="8127" y="9090"/>
                  </a:cubicBezTo>
                  <a:lnTo>
                    <a:pt x="7769" y="8732"/>
                  </a:lnTo>
                  <a:lnTo>
                    <a:pt x="8120" y="8381"/>
                  </a:lnTo>
                  <a:lnTo>
                    <a:pt x="8700" y="8964"/>
                  </a:lnTo>
                  <a:cubicBezTo>
                    <a:pt x="8744" y="9010"/>
                    <a:pt x="8794" y="9029"/>
                    <a:pt x="8841" y="9029"/>
                  </a:cubicBezTo>
                  <a:cubicBezTo>
                    <a:pt x="8997" y="9029"/>
                    <a:pt x="9132" y="8825"/>
                    <a:pt x="8982" y="8681"/>
                  </a:cubicBezTo>
                  <a:lnTo>
                    <a:pt x="8403" y="8098"/>
                  </a:lnTo>
                  <a:lnTo>
                    <a:pt x="8638" y="7863"/>
                  </a:lnTo>
                  <a:lnTo>
                    <a:pt x="8645" y="7855"/>
                  </a:lnTo>
                  <a:lnTo>
                    <a:pt x="8754" y="7750"/>
                  </a:lnTo>
                  <a:lnTo>
                    <a:pt x="9112" y="8109"/>
                  </a:lnTo>
                  <a:cubicBezTo>
                    <a:pt x="9156" y="8151"/>
                    <a:pt x="9203" y="8168"/>
                    <a:pt x="9249" y="8168"/>
                  </a:cubicBezTo>
                  <a:cubicBezTo>
                    <a:pt x="9403" y="8168"/>
                    <a:pt x="9534" y="7971"/>
                    <a:pt x="9395" y="7823"/>
                  </a:cubicBezTo>
                  <a:lnTo>
                    <a:pt x="9036" y="7468"/>
                  </a:lnTo>
                  <a:lnTo>
                    <a:pt x="9388" y="7117"/>
                  </a:lnTo>
                  <a:close/>
                  <a:moveTo>
                    <a:pt x="1134" y="10452"/>
                  </a:moveTo>
                  <a:lnTo>
                    <a:pt x="1148" y="10463"/>
                  </a:lnTo>
                  <a:lnTo>
                    <a:pt x="3213" y="12531"/>
                  </a:lnTo>
                  <a:lnTo>
                    <a:pt x="3231" y="12546"/>
                  </a:lnTo>
                  <a:lnTo>
                    <a:pt x="2601" y="13183"/>
                  </a:lnTo>
                  <a:lnTo>
                    <a:pt x="500" y="11086"/>
                  </a:lnTo>
                  <a:lnTo>
                    <a:pt x="1134" y="10452"/>
                  </a:lnTo>
                  <a:close/>
                  <a:moveTo>
                    <a:pt x="12564" y="10456"/>
                  </a:moveTo>
                  <a:lnTo>
                    <a:pt x="13198" y="11090"/>
                  </a:lnTo>
                  <a:lnTo>
                    <a:pt x="11104" y="13183"/>
                  </a:lnTo>
                  <a:lnTo>
                    <a:pt x="10471" y="12549"/>
                  </a:lnTo>
                  <a:lnTo>
                    <a:pt x="10485" y="12535"/>
                  </a:lnTo>
                  <a:lnTo>
                    <a:pt x="12549" y="10470"/>
                  </a:lnTo>
                  <a:lnTo>
                    <a:pt x="12564" y="10456"/>
                  </a:lnTo>
                  <a:close/>
                  <a:moveTo>
                    <a:pt x="2602" y="1"/>
                  </a:moveTo>
                  <a:cubicBezTo>
                    <a:pt x="2551" y="1"/>
                    <a:pt x="2499" y="20"/>
                    <a:pt x="2459" y="58"/>
                  </a:cubicBezTo>
                  <a:lnTo>
                    <a:pt x="1673" y="847"/>
                  </a:lnTo>
                  <a:cubicBezTo>
                    <a:pt x="1524" y="992"/>
                    <a:pt x="1658" y="1195"/>
                    <a:pt x="1814" y="1195"/>
                  </a:cubicBezTo>
                  <a:cubicBezTo>
                    <a:pt x="1862" y="1195"/>
                    <a:pt x="1912" y="1176"/>
                    <a:pt x="1956" y="1130"/>
                  </a:cubicBezTo>
                  <a:lnTo>
                    <a:pt x="2601" y="482"/>
                  </a:lnTo>
                  <a:lnTo>
                    <a:pt x="3234" y="1115"/>
                  </a:lnTo>
                  <a:lnTo>
                    <a:pt x="3220" y="1130"/>
                  </a:lnTo>
                  <a:lnTo>
                    <a:pt x="1155" y="3194"/>
                  </a:lnTo>
                  <a:lnTo>
                    <a:pt x="1141" y="3209"/>
                  </a:lnTo>
                  <a:lnTo>
                    <a:pt x="507" y="2575"/>
                  </a:lnTo>
                  <a:lnTo>
                    <a:pt x="1402" y="1680"/>
                  </a:lnTo>
                  <a:cubicBezTo>
                    <a:pt x="1551" y="1536"/>
                    <a:pt x="1417" y="1333"/>
                    <a:pt x="1261" y="1333"/>
                  </a:cubicBezTo>
                  <a:cubicBezTo>
                    <a:pt x="1213" y="1333"/>
                    <a:pt x="1163" y="1352"/>
                    <a:pt x="1119" y="1398"/>
                  </a:cubicBezTo>
                  <a:lnTo>
                    <a:pt x="83" y="2434"/>
                  </a:lnTo>
                  <a:cubicBezTo>
                    <a:pt x="4" y="2513"/>
                    <a:pt x="4" y="2640"/>
                    <a:pt x="83" y="2716"/>
                  </a:cubicBezTo>
                  <a:lnTo>
                    <a:pt x="996" y="3643"/>
                  </a:lnTo>
                  <a:cubicBezTo>
                    <a:pt x="1034" y="3683"/>
                    <a:pt x="1085" y="3703"/>
                    <a:pt x="1136" y="3703"/>
                  </a:cubicBezTo>
                  <a:cubicBezTo>
                    <a:pt x="1187" y="3703"/>
                    <a:pt x="1239" y="3683"/>
                    <a:pt x="1279" y="3643"/>
                  </a:cubicBezTo>
                  <a:lnTo>
                    <a:pt x="1293" y="3629"/>
                  </a:lnTo>
                  <a:lnTo>
                    <a:pt x="1691" y="4027"/>
                  </a:lnTo>
                  <a:cubicBezTo>
                    <a:pt x="1731" y="4067"/>
                    <a:pt x="1757" y="4118"/>
                    <a:pt x="1760" y="4176"/>
                  </a:cubicBezTo>
                  <a:cubicBezTo>
                    <a:pt x="1778" y="4440"/>
                    <a:pt x="1891" y="4690"/>
                    <a:pt x="2079" y="4878"/>
                  </a:cubicBezTo>
                  <a:lnTo>
                    <a:pt x="4035" y="6834"/>
                  </a:lnTo>
                  <a:lnTo>
                    <a:pt x="3216" y="7653"/>
                  </a:lnTo>
                  <a:lnTo>
                    <a:pt x="2865" y="6776"/>
                  </a:lnTo>
                  <a:cubicBezTo>
                    <a:pt x="2861" y="6769"/>
                    <a:pt x="2854" y="6762"/>
                    <a:pt x="2850" y="6751"/>
                  </a:cubicBezTo>
                  <a:cubicBezTo>
                    <a:pt x="2701" y="6489"/>
                    <a:pt x="2424" y="6335"/>
                    <a:pt x="2133" y="6335"/>
                  </a:cubicBezTo>
                  <a:cubicBezTo>
                    <a:pt x="2057" y="6335"/>
                    <a:pt x="1981" y="6345"/>
                    <a:pt x="1905" y="6367"/>
                  </a:cubicBezTo>
                  <a:cubicBezTo>
                    <a:pt x="1887" y="6371"/>
                    <a:pt x="1869" y="6381"/>
                    <a:pt x="1854" y="6389"/>
                  </a:cubicBezTo>
                  <a:cubicBezTo>
                    <a:pt x="1670" y="6505"/>
                    <a:pt x="1463" y="6686"/>
                    <a:pt x="1529" y="6888"/>
                  </a:cubicBezTo>
                  <a:cubicBezTo>
                    <a:pt x="1634" y="7218"/>
                    <a:pt x="1724" y="8000"/>
                    <a:pt x="1786" y="9090"/>
                  </a:cubicBezTo>
                  <a:cubicBezTo>
                    <a:pt x="1800" y="9369"/>
                    <a:pt x="1695" y="9641"/>
                    <a:pt x="1496" y="9840"/>
                  </a:cubicBezTo>
                  <a:lnTo>
                    <a:pt x="1297" y="10039"/>
                  </a:lnTo>
                  <a:lnTo>
                    <a:pt x="1282" y="10025"/>
                  </a:lnTo>
                  <a:cubicBezTo>
                    <a:pt x="1242" y="9985"/>
                    <a:pt x="1191" y="9965"/>
                    <a:pt x="1139" y="9965"/>
                  </a:cubicBezTo>
                  <a:cubicBezTo>
                    <a:pt x="1088" y="9965"/>
                    <a:pt x="1036" y="9985"/>
                    <a:pt x="996" y="10025"/>
                  </a:cubicBezTo>
                  <a:lnTo>
                    <a:pt x="80" y="10941"/>
                  </a:lnTo>
                  <a:cubicBezTo>
                    <a:pt x="0" y="11021"/>
                    <a:pt x="0" y="11148"/>
                    <a:pt x="80" y="11227"/>
                  </a:cubicBezTo>
                  <a:lnTo>
                    <a:pt x="2463" y="13607"/>
                  </a:lnTo>
                  <a:cubicBezTo>
                    <a:pt x="2501" y="13647"/>
                    <a:pt x="2552" y="13666"/>
                    <a:pt x="2603" y="13666"/>
                  </a:cubicBezTo>
                  <a:cubicBezTo>
                    <a:pt x="2654" y="13666"/>
                    <a:pt x="2706" y="13647"/>
                    <a:pt x="2745" y="13607"/>
                  </a:cubicBezTo>
                  <a:lnTo>
                    <a:pt x="3662" y="12690"/>
                  </a:lnTo>
                  <a:cubicBezTo>
                    <a:pt x="3741" y="12611"/>
                    <a:pt x="3741" y="12484"/>
                    <a:pt x="3662" y="12408"/>
                  </a:cubicBezTo>
                  <a:lnTo>
                    <a:pt x="3647" y="12390"/>
                  </a:lnTo>
                  <a:lnTo>
                    <a:pt x="4046" y="11991"/>
                  </a:lnTo>
                  <a:cubicBezTo>
                    <a:pt x="4085" y="11952"/>
                    <a:pt x="4140" y="11930"/>
                    <a:pt x="4194" y="11926"/>
                  </a:cubicBezTo>
                  <a:cubicBezTo>
                    <a:pt x="4277" y="11919"/>
                    <a:pt x="4357" y="11905"/>
                    <a:pt x="4437" y="11879"/>
                  </a:cubicBezTo>
                  <a:cubicBezTo>
                    <a:pt x="4513" y="11857"/>
                    <a:pt x="4589" y="11825"/>
                    <a:pt x="4661" y="11785"/>
                  </a:cubicBezTo>
                  <a:cubicBezTo>
                    <a:pt x="4857" y="11675"/>
                    <a:pt x="4748" y="11407"/>
                    <a:pt x="4570" y="11407"/>
                  </a:cubicBezTo>
                  <a:cubicBezTo>
                    <a:pt x="4537" y="11407"/>
                    <a:pt x="4502" y="11416"/>
                    <a:pt x="4466" y="11437"/>
                  </a:cubicBezTo>
                  <a:cubicBezTo>
                    <a:pt x="4419" y="11463"/>
                    <a:pt x="4372" y="11481"/>
                    <a:pt x="4321" y="11495"/>
                  </a:cubicBezTo>
                  <a:cubicBezTo>
                    <a:pt x="4274" y="11510"/>
                    <a:pt x="4223" y="11521"/>
                    <a:pt x="4169" y="11524"/>
                  </a:cubicBezTo>
                  <a:cubicBezTo>
                    <a:pt x="4017" y="11535"/>
                    <a:pt x="3872" y="11600"/>
                    <a:pt x="3763" y="11709"/>
                  </a:cubicBezTo>
                  <a:lnTo>
                    <a:pt x="3361" y="12111"/>
                  </a:lnTo>
                  <a:lnTo>
                    <a:pt x="1576" y="10325"/>
                  </a:lnTo>
                  <a:lnTo>
                    <a:pt x="1778" y="10123"/>
                  </a:lnTo>
                  <a:cubicBezTo>
                    <a:pt x="2054" y="9844"/>
                    <a:pt x="2202" y="9463"/>
                    <a:pt x="2180" y="9069"/>
                  </a:cubicBezTo>
                  <a:cubicBezTo>
                    <a:pt x="2141" y="8312"/>
                    <a:pt x="2065" y="7323"/>
                    <a:pt x="1927" y="6834"/>
                  </a:cubicBezTo>
                  <a:cubicBezTo>
                    <a:pt x="1963" y="6802"/>
                    <a:pt x="1999" y="6773"/>
                    <a:pt x="2039" y="6747"/>
                  </a:cubicBezTo>
                  <a:cubicBezTo>
                    <a:pt x="2070" y="6740"/>
                    <a:pt x="2100" y="6737"/>
                    <a:pt x="2131" y="6737"/>
                  </a:cubicBezTo>
                  <a:cubicBezTo>
                    <a:pt x="2278" y="6737"/>
                    <a:pt x="2418" y="6814"/>
                    <a:pt x="2496" y="6943"/>
                  </a:cubicBezTo>
                  <a:lnTo>
                    <a:pt x="2959" y="8084"/>
                  </a:lnTo>
                  <a:cubicBezTo>
                    <a:pt x="2990" y="8165"/>
                    <a:pt x="3067" y="8211"/>
                    <a:pt x="3145" y="8211"/>
                  </a:cubicBezTo>
                  <a:cubicBezTo>
                    <a:pt x="3195" y="8211"/>
                    <a:pt x="3245" y="8192"/>
                    <a:pt x="3285" y="8152"/>
                  </a:cubicBezTo>
                  <a:lnTo>
                    <a:pt x="5349" y="6088"/>
                  </a:lnTo>
                  <a:lnTo>
                    <a:pt x="6356" y="5081"/>
                  </a:lnTo>
                  <a:lnTo>
                    <a:pt x="6360" y="5078"/>
                  </a:lnTo>
                  <a:lnTo>
                    <a:pt x="6364" y="5074"/>
                  </a:lnTo>
                  <a:lnTo>
                    <a:pt x="6472" y="4965"/>
                  </a:lnTo>
                  <a:cubicBezTo>
                    <a:pt x="6516" y="4922"/>
                    <a:pt x="6573" y="4900"/>
                    <a:pt x="6630" y="4900"/>
                  </a:cubicBezTo>
                  <a:cubicBezTo>
                    <a:pt x="6688" y="4900"/>
                    <a:pt x="6746" y="4922"/>
                    <a:pt x="6791" y="4965"/>
                  </a:cubicBezTo>
                  <a:lnTo>
                    <a:pt x="6820" y="4998"/>
                  </a:lnTo>
                  <a:cubicBezTo>
                    <a:pt x="6907" y="5085"/>
                    <a:pt x="6907" y="5226"/>
                    <a:pt x="6820" y="5313"/>
                  </a:cubicBezTo>
                  <a:lnTo>
                    <a:pt x="6070" y="6063"/>
                  </a:lnTo>
                  <a:lnTo>
                    <a:pt x="5697" y="6436"/>
                  </a:lnTo>
                  <a:lnTo>
                    <a:pt x="4314" y="7826"/>
                  </a:lnTo>
                  <a:cubicBezTo>
                    <a:pt x="4171" y="7972"/>
                    <a:pt x="4304" y="8168"/>
                    <a:pt x="4459" y="8168"/>
                  </a:cubicBezTo>
                  <a:cubicBezTo>
                    <a:pt x="4505" y="8168"/>
                    <a:pt x="4553" y="8151"/>
                    <a:pt x="4596" y="8109"/>
                  </a:cubicBezTo>
                  <a:lnTo>
                    <a:pt x="6997" y="5704"/>
                  </a:lnTo>
                  <a:cubicBezTo>
                    <a:pt x="7019" y="5682"/>
                    <a:pt x="7044" y="5668"/>
                    <a:pt x="7073" y="5657"/>
                  </a:cubicBezTo>
                  <a:cubicBezTo>
                    <a:pt x="7099" y="5647"/>
                    <a:pt x="7125" y="5642"/>
                    <a:pt x="7151" y="5642"/>
                  </a:cubicBezTo>
                  <a:cubicBezTo>
                    <a:pt x="7207" y="5642"/>
                    <a:pt x="7262" y="5665"/>
                    <a:pt x="7302" y="5704"/>
                  </a:cubicBezTo>
                  <a:lnTo>
                    <a:pt x="7349" y="5751"/>
                  </a:lnTo>
                  <a:cubicBezTo>
                    <a:pt x="7432" y="5835"/>
                    <a:pt x="7432" y="5965"/>
                    <a:pt x="7352" y="6052"/>
                  </a:cubicBezTo>
                  <a:lnTo>
                    <a:pt x="6161" y="7243"/>
                  </a:lnTo>
                  <a:lnTo>
                    <a:pt x="6077" y="7323"/>
                  </a:lnTo>
                  <a:lnTo>
                    <a:pt x="4723" y="8678"/>
                  </a:lnTo>
                  <a:cubicBezTo>
                    <a:pt x="4584" y="8822"/>
                    <a:pt x="4714" y="9021"/>
                    <a:pt x="4868" y="9021"/>
                  </a:cubicBezTo>
                  <a:cubicBezTo>
                    <a:pt x="4914" y="9021"/>
                    <a:pt x="4962" y="9003"/>
                    <a:pt x="5005" y="8960"/>
                  </a:cubicBezTo>
                  <a:lnTo>
                    <a:pt x="6360" y="7606"/>
                  </a:lnTo>
                  <a:lnTo>
                    <a:pt x="7544" y="6425"/>
                  </a:lnTo>
                  <a:cubicBezTo>
                    <a:pt x="7584" y="6383"/>
                    <a:pt x="7637" y="6362"/>
                    <a:pt x="7690" y="6362"/>
                  </a:cubicBezTo>
                  <a:cubicBezTo>
                    <a:pt x="7742" y="6362"/>
                    <a:pt x="7796" y="6383"/>
                    <a:pt x="7838" y="6425"/>
                  </a:cubicBezTo>
                  <a:lnTo>
                    <a:pt x="7892" y="6479"/>
                  </a:lnTo>
                  <a:cubicBezTo>
                    <a:pt x="7972" y="6559"/>
                    <a:pt x="7975" y="6689"/>
                    <a:pt x="7896" y="6773"/>
                  </a:cubicBezTo>
                  <a:lnTo>
                    <a:pt x="6704" y="7964"/>
                  </a:lnTo>
                  <a:lnTo>
                    <a:pt x="5578" y="9090"/>
                  </a:lnTo>
                  <a:cubicBezTo>
                    <a:pt x="5435" y="9235"/>
                    <a:pt x="5568" y="9432"/>
                    <a:pt x="5723" y="9432"/>
                  </a:cubicBezTo>
                  <a:cubicBezTo>
                    <a:pt x="5769" y="9432"/>
                    <a:pt x="5817" y="9415"/>
                    <a:pt x="5860" y="9373"/>
                  </a:cubicBezTo>
                  <a:lnTo>
                    <a:pt x="8001" y="7229"/>
                  </a:lnTo>
                  <a:cubicBezTo>
                    <a:pt x="8039" y="7194"/>
                    <a:pt x="8089" y="7175"/>
                    <a:pt x="8139" y="7175"/>
                  </a:cubicBezTo>
                  <a:cubicBezTo>
                    <a:pt x="8151" y="7175"/>
                    <a:pt x="8163" y="7176"/>
                    <a:pt x="8174" y="7178"/>
                  </a:cubicBezTo>
                  <a:cubicBezTo>
                    <a:pt x="8214" y="7185"/>
                    <a:pt x="8247" y="7204"/>
                    <a:pt x="8272" y="7229"/>
                  </a:cubicBezTo>
                  <a:lnTo>
                    <a:pt x="8352" y="7309"/>
                  </a:lnTo>
                  <a:cubicBezTo>
                    <a:pt x="8424" y="7385"/>
                    <a:pt x="8428" y="7504"/>
                    <a:pt x="8355" y="7580"/>
                  </a:cubicBezTo>
                  <a:lnTo>
                    <a:pt x="8348" y="7584"/>
                  </a:lnTo>
                  <a:lnTo>
                    <a:pt x="6711" y="9224"/>
                  </a:lnTo>
                  <a:lnTo>
                    <a:pt x="4998" y="10938"/>
                  </a:lnTo>
                  <a:cubicBezTo>
                    <a:pt x="4859" y="11083"/>
                    <a:pt x="4990" y="11279"/>
                    <a:pt x="5145" y="11279"/>
                  </a:cubicBezTo>
                  <a:cubicBezTo>
                    <a:pt x="5192" y="11279"/>
                    <a:pt x="5240" y="11262"/>
                    <a:pt x="5284" y="11220"/>
                  </a:cubicBezTo>
                  <a:lnTo>
                    <a:pt x="6852" y="9648"/>
                  </a:lnTo>
                  <a:lnTo>
                    <a:pt x="7671" y="10470"/>
                  </a:lnTo>
                  <a:lnTo>
                    <a:pt x="6794" y="10825"/>
                  </a:lnTo>
                  <a:cubicBezTo>
                    <a:pt x="6787" y="10829"/>
                    <a:pt x="6780" y="10833"/>
                    <a:pt x="6773" y="10836"/>
                  </a:cubicBezTo>
                  <a:cubicBezTo>
                    <a:pt x="6440" y="11024"/>
                    <a:pt x="6280" y="11416"/>
                    <a:pt x="6385" y="11781"/>
                  </a:cubicBezTo>
                  <a:cubicBezTo>
                    <a:pt x="6392" y="11799"/>
                    <a:pt x="6400" y="11818"/>
                    <a:pt x="6407" y="11836"/>
                  </a:cubicBezTo>
                  <a:cubicBezTo>
                    <a:pt x="6508" y="11993"/>
                    <a:pt x="6658" y="12170"/>
                    <a:pt x="6832" y="12170"/>
                  </a:cubicBezTo>
                  <a:cubicBezTo>
                    <a:pt x="6858" y="12170"/>
                    <a:pt x="6884" y="12166"/>
                    <a:pt x="6910" y="12158"/>
                  </a:cubicBezTo>
                  <a:cubicBezTo>
                    <a:pt x="7240" y="12053"/>
                    <a:pt x="8019" y="11962"/>
                    <a:pt x="9109" y="11905"/>
                  </a:cubicBezTo>
                  <a:cubicBezTo>
                    <a:pt x="9129" y="11903"/>
                    <a:pt x="9150" y="11903"/>
                    <a:pt x="9171" y="11903"/>
                  </a:cubicBezTo>
                  <a:cubicBezTo>
                    <a:pt x="9428" y="11903"/>
                    <a:pt x="9674" y="12006"/>
                    <a:pt x="9858" y="12191"/>
                  </a:cubicBezTo>
                  <a:lnTo>
                    <a:pt x="10058" y="12390"/>
                  </a:lnTo>
                  <a:lnTo>
                    <a:pt x="10043" y="12408"/>
                  </a:lnTo>
                  <a:cubicBezTo>
                    <a:pt x="9967" y="12484"/>
                    <a:pt x="9967" y="12611"/>
                    <a:pt x="10043" y="12690"/>
                  </a:cubicBezTo>
                  <a:lnTo>
                    <a:pt x="10963" y="13607"/>
                  </a:lnTo>
                  <a:cubicBezTo>
                    <a:pt x="11001" y="13647"/>
                    <a:pt x="11052" y="13666"/>
                    <a:pt x="11103" y="13666"/>
                  </a:cubicBezTo>
                  <a:cubicBezTo>
                    <a:pt x="11154" y="13666"/>
                    <a:pt x="11206" y="13647"/>
                    <a:pt x="11246" y="13607"/>
                  </a:cubicBezTo>
                  <a:lnTo>
                    <a:pt x="13629" y="11227"/>
                  </a:lnTo>
                  <a:cubicBezTo>
                    <a:pt x="13705" y="11148"/>
                    <a:pt x="13705" y="11021"/>
                    <a:pt x="13629" y="10941"/>
                  </a:cubicBezTo>
                  <a:lnTo>
                    <a:pt x="12709" y="10025"/>
                  </a:lnTo>
                  <a:cubicBezTo>
                    <a:pt x="12669" y="9985"/>
                    <a:pt x="12617" y="9965"/>
                    <a:pt x="12566" y="9965"/>
                  </a:cubicBezTo>
                  <a:cubicBezTo>
                    <a:pt x="12515" y="9965"/>
                    <a:pt x="12464" y="9985"/>
                    <a:pt x="12426" y="10025"/>
                  </a:cubicBezTo>
                  <a:lnTo>
                    <a:pt x="12408" y="10039"/>
                  </a:lnTo>
                  <a:lnTo>
                    <a:pt x="12013" y="9641"/>
                  </a:lnTo>
                  <a:cubicBezTo>
                    <a:pt x="11992" y="9623"/>
                    <a:pt x="11977" y="9597"/>
                    <a:pt x="11966" y="9572"/>
                  </a:cubicBezTo>
                  <a:cubicBezTo>
                    <a:pt x="11955" y="9547"/>
                    <a:pt x="11948" y="9521"/>
                    <a:pt x="11948" y="9492"/>
                  </a:cubicBezTo>
                  <a:cubicBezTo>
                    <a:pt x="11926" y="9228"/>
                    <a:pt x="11814" y="8978"/>
                    <a:pt x="11626" y="8790"/>
                  </a:cubicBezTo>
                  <a:lnTo>
                    <a:pt x="9670" y="6834"/>
                  </a:lnTo>
                  <a:lnTo>
                    <a:pt x="10489" y="6012"/>
                  </a:lnTo>
                  <a:lnTo>
                    <a:pt x="10847" y="6888"/>
                  </a:lnTo>
                  <a:cubicBezTo>
                    <a:pt x="10851" y="6899"/>
                    <a:pt x="10854" y="6907"/>
                    <a:pt x="10858" y="6914"/>
                  </a:cubicBezTo>
                  <a:cubicBezTo>
                    <a:pt x="11008" y="7178"/>
                    <a:pt x="11285" y="7333"/>
                    <a:pt x="11576" y="7333"/>
                  </a:cubicBezTo>
                  <a:cubicBezTo>
                    <a:pt x="11652" y="7333"/>
                    <a:pt x="11728" y="7323"/>
                    <a:pt x="11803" y="7301"/>
                  </a:cubicBezTo>
                  <a:cubicBezTo>
                    <a:pt x="11821" y="7294"/>
                    <a:pt x="11840" y="7287"/>
                    <a:pt x="11858" y="7276"/>
                  </a:cubicBezTo>
                  <a:cubicBezTo>
                    <a:pt x="12039" y="7164"/>
                    <a:pt x="12245" y="6983"/>
                    <a:pt x="12180" y="6776"/>
                  </a:cubicBezTo>
                  <a:cubicBezTo>
                    <a:pt x="12075" y="6450"/>
                    <a:pt x="11984" y="5668"/>
                    <a:pt x="11926" y="4578"/>
                  </a:cubicBezTo>
                  <a:cubicBezTo>
                    <a:pt x="11912" y="4299"/>
                    <a:pt x="12017" y="4024"/>
                    <a:pt x="12213" y="3828"/>
                  </a:cubicBezTo>
                  <a:lnTo>
                    <a:pt x="12412" y="3625"/>
                  </a:lnTo>
                  <a:lnTo>
                    <a:pt x="12430" y="3643"/>
                  </a:lnTo>
                  <a:cubicBezTo>
                    <a:pt x="12468" y="3681"/>
                    <a:pt x="12519" y="3700"/>
                    <a:pt x="12570" y="3700"/>
                  </a:cubicBezTo>
                  <a:cubicBezTo>
                    <a:pt x="12621" y="3700"/>
                    <a:pt x="12673" y="3681"/>
                    <a:pt x="12712" y="3643"/>
                  </a:cubicBezTo>
                  <a:lnTo>
                    <a:pt x="13629" y="2723"/>
                  </a:lnTo>
                  <a:cubicBezTo>
                    <a:pt x="13708" y="2644"/>
                    <a:pt x="13708" y="2517"/>
                    <a:pt x="13629" y="2441"/>
                  </a:cubicBezTo>
                  <a:lnTo>
                    <a:pt x="11249" y="58"/>
                  </a:lnTo>
                  <a:cubicBezTo>
                    <a:pt x="11209" y="20"/>
                    <a:pt x="11158" y="1"/>
                    <a:pt x="11106" y="1"/>
                  </a:cubicBezTo>
                  <a:cubicBezTo>
                    <a:pt x="11055" y="1"/>
                    <a:pt x="11003" y="20"/>
                    <a:pt x="10963" y="58"/>
                  </a:cubicBezTo>
                  <a:lnTo>
                    <a:pt x="10043" y="978"/>
                  </a:lnTo>
                  <a:cubicBezTo>
                    <a:pt x="9964" y="1054"/>
                    <a:pt x="9964" y="1181"/>
                    <a:pt x="10043" y="1260"/>
                  </a:cubicBezTo>
                  <a:lnTo>
                    <a:pt x="10058" y="1275"/>
                  </a:lnTo>
                  <a:lnTo>
                    <a:pt x="9659" y="1673"/>
                  </a:lnTo>
                  <a:cubicBezTo>
                    <a:pt x="9619" y="1713"/>
                    <a:pt x="9569" y="1738"/>
                    <a:pt x="9511" y="1742"/>
                  </a:cubicBezTo>
                  <a:cubicBezTo>
                    <a:pt x="9246" y="1760"/>
                    <a:pt x="8997" y="1872"/>
                    <a:pt x="8808" y="2061"/>
                  </a:cubicBezTo>
                  <a:lnTo>
                    <a:pt x="8566" y="2303"/>
                  </a:lnTo>
                  <a:cubicBezTo>
                    <a:pt x="8421" y="2451"/>
                    <a:pt x="8554" y="2652"/>
                    <a:pt x="8709" y="2652"/>
                  </a:cubicBezTo>
                  <a:cubicBezTo>
                    <a:pt x="8756" y="2652"/>
                    <a:pt x="8804" y="2633"/>
                    <a:pt x="8848" y="2589"/>
                  </a:cubicBezTo>
                  <a:lnTo>
                    <a:pt x="9091" y="2343"/>
                  </a:lnTo>
                  <a:cubicBezTo>
                    <a:pt x="9210" y="2224"/>
                    <a:pt x="9370" y="2151"/>
                    <a:pt x="9540" y="2140"/>
                  </a:cubicBezTo>
                  <a:cubicBezTo>
                    <a:pt x="9692" y="2130"/>
                    <a:pt x="9837" y="2064"/>
                    <a:pt x="9945" y="1956"/>
                  </a:cubicBezTo>
                  <a:lnTo>
                    <a:pt x="10340" y="1557"/>
                  </a:lnTo>
                  <a:lnTo>
                    <a:pt x="12126" y="3343"/>
                  </a:lnTo>
                  <a:lnTo>
                    <a:pt x="11926" y="3546"/>
                  </a:lnTo>
                  <a:cubicBezTo>
                    <a:pt x="11648" y="3824"/>
                    <a:pt x="11503" y="4205"/>
                    <a:pt x="11521" y="4600"/>
                  </a:cubicBezTo>
                  <a:cubicBezTo>
                    <a:pt x="11564" y="5356"/>
                    <a:pt x="11640" y="6345"/>
                    <a:pt x="11774" y="6834"/>
                  </a:cubicBezTo>
                  <a:cubicBezTo>
                    <a:pt x="11742" y="6867"/>
                    <a:pt x="11706" y="6896"/>
                    <a:pt x="11666" y="6921"/>
                  </a:cubicBezTo>
                  <a:cubicBezTo>
                    <a:pt x="11635" y="6928"/>
                    <a:pt x="11604" y="6931"/>
                    <a:pt x="11574" y="6931"/>
                  </a:cubicBezTo>
                  <a:cubicBezTo>
                    <a:pt x="11427" y="6931"/>
                    <a:pt x="11287" y="6854"/>
                    <a:pt x="11209" y="6725"/>
                  </a:cubicBezTo>
                  <a:lnTo>
                    <a:pt x="10746" y="5581"/>
                  </a:lnTo>
                  <a:cubicBezTo>
                    <a:pt x="10713" y="5502"/>
                    <a:pt x="10636" y="5457"/>
                    <a:pt x="10558" y="5457"/>
                  </a:cubicBezTo>
                  <a:cubicBezTo>
                    <a:pt x="10508" y="5457"/>
                    <a:pt x="10458" y="5476"/>
                    <a:pt x="10420" y="5516"/>
                  </a:cubicBezTo>
                  <a:lnTo>
                    <a:pt x="8750" y="7185"/>
                  </a:lnTo>
                  <a:cubicBezTo>
                    <a:pt x="8721" y="7127"/>
                    <a:pt x="8681" y="7073"/>
                    <a:pt x="8638" y="7026"/>
                  </a:cubicBezTo>
                  <a:lnTo>
                    <a:pt x="8558" y="6950"/>
                  </a:lnTo>
                  <a:cubicBezTo>
                    <a:pt x="8511" y="6903"/>
                    <a:pt x="8457" y="6863"/>
                    <a:pt x="8399" y="6834"/>
                  </a:cubicBezTo>
                  <a:lnTo>
                    <a:pt x="9391" y="5842"/>
                  </a:lnTo>
                  <a:cubicBezTo>
                    <a:pt x="9541" y="5698"/>
                    <a:pt x="9406" y="5494"/>
                    <a:pt x="9251" y="5494"/>
                  </a:cubicBezTo>
                  <a:cubicBezTo>
                    <a:pt x="9203" y="5494"/>
                    <a:pt x="9153" y="5513"/>
                    <a:pt x="9109" y="5559"/>
                  </a:cubicBezTo>
                  <a:lnTo>
                    <a:pt x="8301" y="6371"/>
                  </a:lnTo>
                  <a:cubicBezTo>
                    <a:pt x="8269" y="6305"/>
                    <a:pt x="8229" y="6247"/>
                    <a:pt x="8178" y="6197"/>
                  </a:cubicBezTo>
                  <a:lnTo>
                    <a:pt x="8124" y="6142"/>
                  </a:lnTo>
                  <a:cubicBezTo>
                    <a:pt x="8073" y="6092"/>
                    <a:pt x="8015" y="6048"/>
                    <a:pt x="7950" y="6019"/>
                  </a:cubicBezTo>
                  <a:lnTo>
                    <a:pt x="8982" y="4987"/>
                  </a:lnTo>
                  <a:cubicBezTo>
                    <a:pt x="9132" y="4843"/>
                    <a:pt x="8997" y="4639"/>
                    <a:pt x="8841" y="4639"/>
                  </a:cubicBezTo>
                  <a:cubicBezTo>
                    <a:pt x="8794" y="4639"/>
                    <a:pt x="8744" y="4659"/>
                    <a:pt x="8700" y="4705"/>
                  </a:cubicBezTo>
                  <a:lnTo>
                    <a:pt x="7754" y="5646"/>
                  </a:lnTo>
                  <a:cubicBezTo>
                    <a:pt x="7725" y="5581"/>
                    <a:pt x="7682" y="5519"/>
                    <a:pt x="7631" y="5465"/>
                  </a:cubicBezTo>
                  <a:lnTo>
                    <a:pt x="7584" y="5422"/>
                  </a:lnTo>
                  <a:cubicBezTo>
                    <a:pt x="7533" y="5367"/>
                    <a:pt x="7472" y="5327"/>
                    <a:pt x="7403" y="5295"/>
                  </a:cubicBezTo>
                  <a:lnTo>
                    <a:pt x="8124" y="4574"/>
                  </a:lnTo>
                  <a:cubicBezTo>
                    <a:pt x="8273" y="4430"/>
                    <a:pt x="8139" y="4227"/>
                    <a:pt x="7983" y="4227"/>
                  </a:cubicBezTo>
                  <a:cubicBezTo>
                    <a:pt x="7935" y="4227"/>
                    <a:pt x="7885" y="4246"/>
                    <a:pt x="7841" y="4292"/>
                  </a:cubicBezTo>
                  <a:lnTo>
                    <a:pt x="7236" y="4900"/>
                  </a:lnTo>
                  <a:cubicBezTo>
                    <a:pt x="7204" y="4828"/>
                    <a:pt x="7160" y="4766"/>
                    <a:pt x="7106" y="4712"/>
                  </a:cubicBezTo>
                  <a:lnTo>
                    <a:pt x="7073" y="4679"/>
                  </a:lnTo>
                  <a:cubicBezTo>
                    <a:pt x="7019" y="4625"/>
                    <a:pt x="6954" y="4581"/>
                    <a:pt x="6885" y="4549"/>
                  </a:cubicBezTo>
                  <a:lnTo>
                    <a:pt x="8290" y="3147"/>
                  </a:lnTo>
                  <a:cubicBezTo>
                    <a:pt x="8440" y="3000"/>
                    <a:pt x="8305" y="2798"/>
                    <a:pt x="8149" y="2798"/>
                  </a:cubicBezTo>
                  <a:cubicBezTo>
                    <a:pt x="8101" y="2798"/>
                    <a:pt x="8052" y="2816"/>
                    <a:pt x="8008" y="2861"/>
                  </a:cubicBezTo>
                  <a:lnTo>
                    <a:pt x="6852" y="4020"/>
                  </a:lnTo>
                  <a:lnTo>
                    <a:pt x="6034" y="3198"/>
                  </a:lnTo>
                  <a:lnTo>
                    <a:pt x="6910" y="2843"/>
                  </a:lnTo>
                  <a:cubicBezTo>
                    <a:pt x="6918" y="2839"/>
                    <a:pt x="6925" y="2836"/>
                    <a:pt x="6932" y="2832"/>
                  </a:cubicBezTo>
                  <a:cubicBezTo>
                    <a:pt x="7265" y="2640"/>
                    <a:pt x="7425" y="2249"/>
                    <a:pt x="7320" y="1883"/>
                  </a:cubicBezTo>
                  <a:cubicBezTo>
                    <a:pt x="7312" y="1865"/>
                    <a:pt x="7305" y="1847"/>
                    <a:pt x="7298" y="1833"/>
                  </a:cubicBezTo>
                  <a:cubicBezTo>
                    <a:pt x="7197" y="1672"/>
                    <a:pt x="7047" y="1498"/>
                    <a:pt x="6874" y="1498"/>
                  </a:cubicBezTo>
                  <a:cubicBezTo>
                    <a:pt x="6848" y="1498"/>
                    <a:pt x="6821" y="1502"/>
                    <a:pt x="6794" y="1510"/>
                  </a:cubicBezTo>
                  <a:cubicBezTo>
                    <a:pt x="6465" y="1615"/>
                    <a:pt x="5686" y="1706"/>
                    <a:pt x="4596" y="1764"/>
                  </a:cubicBezTo>
                  <a:cubicBezTo>
                    <a:pt x="4579" y="1765"/>
                    <a:pt x="4562" y="1765"/>
                    <a:pt x="4545" y="1765"/>
                  </a:cubicBezTo>
                  <a:cubicBezTo>
                    <a:pt x="4284" y="1765"/>
                    <a:pt x="4033" y="1661"/>
                    <a:pt x="3846" y="1478"/>
                  </a:cubicBezTo>
                  <a:lnTo>
                    <a:pt x="3647" y="1275"/>
                  </a:lnTo>
                  <a:lnTo>
                    <a:pt x="3662" y="1260"/>
                  </a:lnTo>
                  <a:cubicBezTo>
                    <a:pt x="3738" y="1181"/>
                    <a:pt x="3738" y="1054"/>
                    <a:pt x="3662" y="978"/>
                  </a:cubicBezTo>
                  <a:lnTo>
                    <a:pt x="2742" y="58"/>
                  </a:lnTo>
                  <a:cubicBezTo>
                    <a:pt x="2704" y="20"/>
                    <a:pt x="2653" y="1"/>
                    <a:pt x="260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9" name="Google Shape;399;p20"/>
          <p:cNvPicPr preferRelativeResize="0"/>
          <p:nvPr/>
        </p:nvPicPr>
        <p:blipFill>
          <a:blip r:embed="rId4">
            <a:alphaModFix/>
          </a:blip>
          <a:stretch>
            <a:fillRect/>
          </a:stretch>
        </p:blipFill>
        <p:spPr>
          <a:xfrm>
            <a:off x="7730625" y="3592951"/>
            <a:ext cx="1079851" cy="992801"/>
          </a:xfrm>
          <a:prstGeom prst="rect">
            <a:avLst/>
          </a:prstGeom>
          <a:noFill/>
          <a:ln>
            <a:noFill/>
          </a:ln>
        </p:spPr>
      </p:pic>
      <p:sp>
        <p:nvSpPr>
          <p:cNvPr id="2" name="TextBox 1"/>
          <p:cNvSpPr txBox="1"/>
          <p:nvPr/>
        </p:nvSpPr>
        <p:spPr>
          <a:xfrm>
            <a:off x="4934425" y="2260634"/>
            <a:ext cx="3437594" cy="276999"/>
          </a:xfrm>
          <a:prstGeom prst="rect">
            <a:avLst/>
          </a:prstGeom>
          <a:noFill/>
        </p:spPr>
        <p:txBody>
          <a:bodyPr wrap="square" rtlCol="0">
            <a:spAutoFit/>
          </a:bodyPr>
          <a:lstStyle/>
          <a:p>
            <a:pPr lvl="0">
              <a:buSzPts val="1800"/>
            </a:pPr>
            <a:r>
              <a:rPr lang="en-US" sz="1200" b="1" dirty="0"/>
              <a:t>Under  Supervision of  AST ACADEMY</a:t>
            </a:r>
          </a:p>
        </p:txBody>
      </p:sp>
    </p:spTree>
    <p:extLst>
      <p:ext uri="{BB962C8B-B14F-4D97-AF65-F5344CB8AC3E}">
        <p14:creationId xmlns:p14="http://schemas.microsoft.com/office/powerpoint/2010/main" val="2545066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9"/>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500"/>
              <a:t>Challenges faced in data collection and solution</a:t>
            </a:r>
            <a:endParaRPr sz="2500"/>
          </a:p>
        </p:txBody>
      </p:sp>
      <p:cxnSp>
        <p:nvCxnSpPr>
          <p:cNvPr id="616" name="Google Shape;616;p29"/>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grpSp>
        <p:nvGrpSpPr>
          <p:cNvPr id="617" name="Google Shape;617;p29"/>
          <p:cNvGrpSpPr/>
          <p:nvPr/>
        </p:nvGrpSpPr>
        <p:grpSpPr>
          <a:xfrm>
            <a:off x="-682889" y="4410077"/>
            <a:ext cx="2560434" cy="561594"/>
            <a:chOff x="2871050" y="2458250"/>
            <a:chExt cx="1107550" cy="242925"/>
          </a:xfrm>
        </p:grpSpPr>
        <p:sp>
          <p:nvSpPr>
            <p:cNvPr id="618" name="Google Shape;618;p29"/>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9"/>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9"/>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1" name="Google Shape;621;p29"/>
          <p:cNvSpPr txBox="1">
            <a:spLocks noGrp="1"/>
          </p:cNvSpPr>
          <p:nvPr>
            <p:ph type="subTitle" idx="2"/>
          </p:nvPr>
        </p:nvSpPr>
        <p:spPr>
          <a:xfrm>
            <a:off x="476101" y="1464675"/>
            <a:ext cx="3288900" cy="447300"/>
          </a:xfrm>
          <a:prstGeom prst="rect">
            <a:avLst/>
          </a:prstGeom>
          <a:noFill/>
          <a:ln>
            <a:noFill/>
          </a:ln>
        </p:spPr>
        <p:txBody>
          <a:bodyPr spcFirstLastPara="1" wrap="square" lIns="91425" tIns="91425" rIns="91425" bIns="91425" anchor="b" anchorCtr="0">
            <a:noAutofit/>
          </a:bodyPr>
          <a:lstStyle/>
          <a:p>
            <a:pPr marL="457200" lvl="0" indent="-317500" algn="l" rtl="0">
              <a:lnSpc>
                <a:spcPct val="100000"/>
              </a:lnSpc>
              <a:spcBef>
                <a:spcPts val="0"/>
              </a:spcBef>
              <a:spcAft>
                <a:spcPts val="0"/>
              </a:spcAft>
              <a:buSzPts val="1400"/>
              <a:buNone/>
            </a:pPr>
            <a:r>
              <a:rPr lang="en-US"/>
              <a:t>Handling Missing Values</a:t>
            </a:r>
            <a:endParaRPr/>
          </a:p>
        </p:txBody>
      </p:sp>
      <p:sp>
        <p:nvSpPr>
          <p:cNvPr id="622" name="Google Shape;622;p29"/>
          <p:cNvSpPr txBox="1"/>
          <p:nvPr/>
        </p:nvSpPr>
        <p:spPr>
          <a:xfrm>
            <a:off x="589150" y="1995950"/>
            <a:ext cx="7514100" cy="28014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SzPts val="1500"/>
              <a:buChar char="❏"/>
            </a:pPr>
            <a:r>
              <a:rPr lang="en-US" sz="1500">
                <a:latin typeface="Playfair Display ExtraBold"/>
                <a:ea typeface="Playfair Display ExtraBold"/>
                <a:cs typeface="Playfair Display ExtraBold"/>
                <a:sym typeface="Playfair Display ExtraBold"/>
              </a:rPr>
              <a:t>Mode Imputation:</a:t>
            </a:r>
            <a:r>
              <a:rPr lang="en-US" sz="1500" b="1">
                <a:latin typeface="Playfair Display"/>
                <a:ea typeface="Playfair Display"/>
                <a:cs typeface="Playfair Display"/>
                <a:sym typeface="Playfair Display"/>
              </a:rPr>
              <a:t> </a:t>
            </a:r>
            <a:endParaRPr sz="1500" b="1">
              <a:latin typeface="Playfair Display"/>
              <a:ea typeface="Playfair Display"/>
              <a:cs typeface="Playfair Display"/>
              <a:sym typeface="Playfair Display"/>
            </a:endParaRPr>
          </a:p>
          <a:p>
            <a:pPr marL="457200" lvl="0" indent="0" algn="l" rtl="0">
              <a:lnSpc>
                <a:spcPct val="115000"/>
              </a:lnSpc>
              <a:spcBef>
                <a:spcPts val="1200"/>
              </a:spcBef>
              <a:spcAft>
                <a:spcPts val="0"/>
              </a:spcAft>
              <a:buNone/>
            </a:pPr>
            <a:r>
              <a:rPr lang="en-US">
                <a:solidFill>
                  <a:schemeClr val="dk1"/>
                </a:solidFill>
                <a:latin typeface="Montserrat"/>
                <a:ea typeface="Montserrat"/>
                <a:cs typeface="Montserrat"/>
                <a:sym typeface="Montserrat"/>
              </a:rPr>
              <a:t>Filled missing values in the "country" column with the most frequent value (mode) to preserve data integrity.</a:t>
            </a:r>
            <a:endParaRPr>
              <a:latin typeface="Playfair Display"/>
              <a:ea typeface="Playfair Display"/>
              <a:cs typeface="Playfair Display"/>
              <a:sym typeface="Playfair Display"/>
            </a:endParaRPr>
          </a:p>
          <a:p>
            <a:pPr marL="457200" lvl="0" indent="-323850" algn="l" rtl="0">
              <a:lnSpc>
                <a:spcPct val="115000"/>
              </a:lnSpc>
              <a:spcBef>
                <a:spcPts val="1200"/>
              </a:spcBef>
              <a:spcAft>
                <a:spcPts val="0"/>
              </a:spcAft>
              <a:buSzPts val="1500"/>
              <a:buFont typeface="Playfair Display ExtraBold"/>
              <a:buChar char="❏"/>
            </a:pPr>
            <a:r>
              <a:rPr lang="en-US" sz="1500">
                <a:latin typeface="Playfair Display ExtraBold"/>
                <a:ea typeface="Playfair Display ExtraBold"/>
                <a:cs typeface="Playfair Display ExtraBold"/>
                <a:sym typeface="Playfair Display ExtraBold"/>
              </a:rPr>
              <a:t>Consistent Handling: </a:t>
            </a:r>
            <a:endParaRPr sz="1500">
              <a:latin typeface="Playfair Display ExtraBold"/>
              <a:ea typeface="Playfair Display ExtraBold"/>
              <a:cs typeface="Playfair Display ExtraBold"/>
              <a:sym typeface="Playfair Display ExtraBold"/>
            </a:endParaRPr>
          </a:p>
          <a:p>
            <a:pPr marL="457200" lvl="0" indent="0" algn="l" rtl="0">
              <a:lnSpc>
                <a:spcPct val="115000"/>
              </a:lnSpc>
              <a:spcBef>
                <a:spcPts val="1200"/>
              </a:spcBef>
              <a:spcAft>
                <a:spcPts val="0"/>
              </a:spcAft>
              <a:buNone/>
            </a:pPr>
            <a:r>
              <a:rPr lang="en-US">
                <a:solidFill>
                  <a:schemeClr val="dk1"/>
                </a:solidFill>
                <a:latin typeface="Montserrat"/>
                <a:ea typeface="Montserrat"/>
                <a:cs typeface="Montserrat"/>
                <a:sym typeface="Montserrat"/>
              </a:rPr>
              <a:t>Replaced NaN values in the "cast" and "director" columns with "No Data" for consistent representation and that we use it appears in part of modeling and handle it</a:t>
            </a:r>
            <a:r>
              <a:rPr lang="en-US">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marL="457200" lvl="0" indent="0" algn="l" rtl="0">
              <a:lnSpc>
                <a:spcPct val="115000"/>
              </a:lnSpc>
              <a:spcBef>
                <a:spcPts val="1200"/>
              </a:spcBef>
              <a:spcAft>
                <a:spcPts val="1200"/>
              </a:spcAft>
              <a:buNone/>
            </a:pPr>
            <a:endParaRPr sz="1500">
              <a:latin typeface="Playfair Display ExtraBold"/>
              <a:ea typeface="Playfair Display ExtraBold"/>
              <a:cs typeface="Playfair Display ExtraBold"/>
              <a:sym typeface="Playfair Display ExtraBo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0"/>
          <p:cNvSpPr txBox="1">
            <a:spLocks noGrp="1"/>
          </p:cNvSpPr>
          <p:nvPr>
            <p:ph type="title"/>
          </p:nvPr>
        </p:nvSpPr>
        <p:spPr>
          <a:xfrm>
            <a:off x="1238726" y="219734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2800"/>
              <a:t>Exploratory Data Analysis (EDA)</a:t>
            </a:r>
            <a:endParaRPr sz="2800"/>
          </a:p>
        </p:txBody>
      </p:sp>
      <p:sp>
        <p:nvSpPr>
          <p:cNvPr id="628" name="Google Shape;628;p30"/>
          <p:cNvSpPr txBox="1">
            <a:spLocks noGrp="1"/>
          </p:cNvSpPr>
          <p:nvPr>
            <p:ph type="title" idx="2"/>
          </p:nvPr>
        </p:nvSpPr>
        <p:spPr>
          <a:xfrm>
            <a:off x="2550695" y="1232963"/>
            <a:ext cx="1748730" cy="81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0"/>
              <a:buNone/>
            </a:pPr>
            <a:r>
              <a:rPr lang="en-US"/>
              <a:t>03</a:t>
            </a:r>
            <a:endParaRPr/>
          </a:p>
        </p:txBody>
      </p:sp>
      <p:sp>
        <p:nvSpPr>
          <p:cNvPr id="629" name="Google Shape;629;p30"/>
          <p:cNvSpPr/>
          <p:nvPr/>
        </p:nvSpPr>
        <p:spPr>
          <a:xfrm>
            <a:off x="4837225" y="530845"/>
            <a:ext cx="3584400" cy="40647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cxnSp>
        <p:nvCxnSpPr>
          <p:cNvPr id="630" name="Google Shape;630;p30"/>
          <p:cNvCxnSpPr/>
          <p:nvPr/>
        </p:nvCxnSpPr>
        <p:spPr>
          <a:xfrm>
            <a:off x="4830175" y="534975"/>
            <a:ext cx="0" cy="4790700"/>
          </a:xfrm>
          <a:prstGeom prst="straightConnector1">
            <a:avLst/>
          </a:prstGeom>
          <a:noFill/>
          <a:ln w="9525" cap="flat" cmpd="sng">
            <a:solidFill>
              <a:schemeClr val="dk1"/>
            </a:solidFill>
            <a:prstDash val="solid"/>
            <a:round/>
            <a:headEnd type="none" w="sm" len="sm"/>
            <a:tailEnd type="none" w="sm" len="sm"/>
          </a:ln>
        </p:spPr>
      </p:cxnSp>
      <p:cxnSp>
        <p:nvCxnSpPr>
          <p:cNvPr id="631" name="Google Shape;631;p30"/>
          <p:cNvCxnSpPr/>
          <p:nvPr/>
        </p:nvCxnSpPr>
        <p:spPr>
          <a:xfrm>
            <a:off x="8421625" y="534975"/>
            <a:ext cx="0" cy="4825200"/>
          </a:xfrm>
          <a:prstGeom prst="straightConnector1">
            <a:avLst/>
          </a:prstGeom>
          <a:noFill/>
          <a:ln w="9525" cap="flat" cmpd="sng">
            <a:solidFill>
              <a:schemeClr val="dk1"/>
            </a:solidFill>
            <a:prstDash val="solid"/>
            <a:round/>
            <a:headEnd type="none" w="sm" len="sm"/>
            <a:tailEnd type="none" w="sm" len="sm"/>
          </a:ln>
        </p:spPr>
      </p:cxnSp>
      <p:sp>
        <p:nvSpPr>
          <p:cNvPr id="632" name="Google Shape;632;p30"/>
          <p:cNvSpPr/>
          <p:nvPr/>
        </p:nvSpPr>
        <p:spPr>
          <a:xfrm>
            <a:off x="7703377" y="467677"/>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0"/>
          <p:cNvSpPr/>
          <p:nvPr/>
        </p:nvSpPr>
        <p:spPr>
          <a:xfrm rot="10800000">
            <a:off x="4506320" y="376571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4" name="Google Shape;634;p30"/>
          <p:cNvGrpSpPr/>
          <p:nvPr/>
        </p:nvGrpSpPr>
        <p:grpSpPr>
          <a:xfrm>
            <a:off x="2801302" y="4604188"/>
            <a:ext cx="1441459" cy="315279"/>
            <a:chOff x="4290125" y="2631325"/>
            <a:chExt cx="500750" cy="109525"/>
          </a:xfrm>
        </p:grpSpPr>
        <p:sp>
          <p:nvSpPr>
            <p:cNvPr id="635" name="Google Shape;635;p30"/>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0"/>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0"/>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 name="Google Shape;638;p30"/>
          <p:cNvGrpSpPr/>
          <p:nvPr/>
        </p:nvGrpSpPr>
        <p:grpSpPr>
          <a:xfrm>
            <a:off x="5136556" y="1588168"/>
            <a:ext cx="3030068" cy="1873734"/>
            <a:chOff x="724986" y="3605478"/>
            <a:chExt cx="1368680" cy="682919"/>
          </a:xfrm>
        </p:grpSpPr>
        <p:grpSp>
          <p:nvGrpSpPr>
            <p:cNvPr id="639" name="Google Shape;639;p30"/>
            <p:cNvGrpSpPr/>
            <p:nvPr/>
          </p:nvGrpSpPr>
          <p:grpSpPr>
            <a:xfrm>
              <a:off x="1289102" y="3823629"/>
              <a:ext cx="240442" cy="250435"/>
              <a:chOff x="-165066" y="3843615"/>
              <a:chExt cx="221259" cy="230455"/>
            </a:xfrm>
          </p:grpSpPr>
          <p:sp>
            <p:nvSpPr>
              <p:cNvPr id="640" name="Google Shape;640;p3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 name="Google Shape;660;p30"/>
            <p:cNvGrpSpPr/>
            <p:nvPr/>
          </p:nvGrpSpPr>
          <p:grpSpPr>
            <a:xfrm>
              <a:off x="724986" y="3605478"/>
              <a:ext cx="1368680" cy="682919"/>
              <a:chOff x="724986" y="3605478"/>
              <a:chExt cx="1368680" cy="682919"/>
            </a:xfrm>
          </p:grpSpPr>
          <p:grpSp>
            <p:nvGrpSpPr>
              <p:cNvPr id="661" name="Google Shape;661;p30"/>
              <p:cNvGrpSpPr/>
              <p:nvPr/>
            </p:nvGrpSpPr>
            <p:grpSpPr>
              <a:xfrm>
                <a:off x="1498221" y="4047614"/>
                <a:ext cx="529172" cy="240783"/>
                <a:chOff x="1498221" y="4047614"/>
                <a:chExt cx="529172" cy="240783"/>
              </a:xfrm>
            </p:grpSpPr>
            <p:grpSp>
              <p:nvGrpSpPr>
                <p:cNvPr id="662" name="Google Shape;662;p30"/>
                <p:cNvGrpSpPr/>
                <p:nvPr/>
              </p:nvGrpSpPr>
              <p:grpSpPr>
                <a:xfrm>
                  <a:off x="1826655" y="4224370"/>
                  <a:ext cx="200738" cy="25631"/>
                  <a:chOff x="1826655" y="4224370"/>
                  <a:chExt cx="200738" cy="25631"/>
                </a:xfrm>
              </p:grpSpPr>
              <p:sp>
                <p:nvSpPr>
                  <p:cNvPr id="663" name="Google Shape;663;p3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 name="Google Shape;665;p30"/>
                <p:cNvGrpSpPr/>
                <p:nvPr/>
              </p:nvGrpSpPr>
              <p:grpSpPr>
                <a:xfrm>
                  <a:off x="1498221" y="4047614"/>
                  <a:ext cx="328445" cy="240783"/>
                  <a:chOff x="1498221" y="4047614"/>
                  <a:chExt cx="328445" cy="240783"/>
                </a:xfrm>
              </p:grpSpPr>
              <p:sp>
                <p:nvSpPr>
                  <p:cNvPr id="666" name="Google Shape;666;p3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7" name="Google Shape;667;p30"/>
                  <p:cNvGrpSpPr/>
                  <p:nvPr/>
                </p:nvGrpSpPr>
                <p:grpSpPr>
                  <a:xfrm>
                    <a:off x="1498221" y="4047614"/>
                    <a:ext cx="150566" cy="190415"/>
                    <a:chOff x="1498221" y="4047614"/>
                    <a:chExt cx="150566" cy="190415"/>
                  </a:xfrm>
                </p:grpSpPr>
                <p:sp>
                  <p:nvSpPr>
                    <p:cNvPr id="668" name="Google Shape;668;p3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670" name="Google Shape;670;p30"/>
              <p:cNvGrpSpPr/>
              <p:nvPr/>
            </p:nvGrpSpPr>
            <p:grpSpPr>
              <a:xfrm>
                <a:off x="1560718" y="3800594"/>
                <a:ext cx="532948" cy="302090"/>
                <a:chOff x="1560718" y="3800594"/>
                <a:chExt cx="532948" cy="302090"/>
              </a:xfrm>
            </p:grpSpPr>
            <p:grpSp>
              <p:nvGrpSpPr>
                <p:cNvPr id="671" name="Google Shape;671;p30"/>
                <p:cNvGrpSpPr/>
                <p:nvPr/>
              </p:nvGrpSpPr>
              <p:grpSpPr>
                <a:xfrm>
                  <a:off x="1912179" y="3827344"/>
                  <a:ext cx="181487" cy="25631"/>
                  <a:chOff x="1912179" y="3827344"/>
                  <a:chExt cx="181487" cy="25631"/>
                </a:xfrm>
              </p:grpSpPr>
              <p:sp>
                <p:nvSpPr>
                  <p:cNvPr id="672" name="Google Shape;672;p3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 name="Google Shape;674;p30"/>
                <p:cNvGrpSpPr/>
                <p:nvPr/>
              </p:nvGrpSpPr>
              <p:grpSpPr>
                <a:xfrm>
                  <a:off x="1912179" y="4044504"/>
                  <a:ext cx="181487" cy="25622"/>
                  <a:chOff x="1912179" y="4044505"/>
                  <a:chExt cx="181487" cy="25622"/>
                </a:xfrm>
              </p:grpSpPr>
              <p:sp>
                <p:nvSpPr>
                  <p:cNvPr id="675" name="Google Shape;675;p3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 name="Google Shape;677;p30"/>
                <p:cNvGrpSpPr/>
                <p:nvPr/>
              </p:nvGrpSpPr>
              <p:grpSpPr>
                <a:xfrm>
                  <a:off x="1560718" y="3800594"/>
                  <a:ext cx="351472" cy="302090"/>
                  <a:chOff x="1560718" y="3800594"/>
                  <a:chExt cx="351472" cy="302090"/>
                </a:xfrm>
              </p:grpSpPr>
              <p:grpSp>
                <p:nvGrpSpPr>
                  <p:cNvPr id="678" name="Google Shape;678;p30"/>
                  <p:cNvGrpSpPr/>
                  <p:nvPr/>
                </p:nvGrpSpPr>
                <p:grpSpPr>
                  <a:xfrm>
                    <a:off x="1560718" y="3842857"/>
                    <a:ext cx="173587" cy="217131"/>
                    <a:chOff x="1560718" y="3842857"/>
                    <a:chExt cx="173587" cy="217131"/>
                  </a:xfrm>
                </p:grpSpPr>
                <p:sp>
                  <p:nvSpPr>
                    <p:cNvPr id="679" name="Google Shape;679;p3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2" name="Google Shape;682;p3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84" name="Google Shape;684;p3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5" name="Google Shape;685;p30"/>
              <p:cNvGrpSpPr/>
              <p:nvPr/>
            </p:nvGrpSpPr>
            <p:grpSpPr>
              <a:xfrm>
                <a:off x="785350" y="3605478"/>
                <a:ext cx="535311" cy="249245"/>
                <a:chOff x="785350" y="3605478"/>
                <a:chExt cx="535311" cy="249245"/>
              </a:xfrm>
            </p:grpSpPr>
            <p:grpSp>
              <p:nvGrpSpPr>
                <p:cNvPr id="686" name="Google Shape;686;p30"/>
                <p:cNvGrpSpPr/>
                <p:nvPr/>
              </p:nvGrpSpPr>
              <p:grpSpPr>
                <a:xfrm>
                  <a:off x="785350" y="3605478"/>
                  <a:ext cx="376191" cy="102736"/>
                  <a:chOff x="785350" y="3605478"/>
                  <a:chExt cx="376191" cy="102736"/>
                </a:xfrm>
              </p:grpSpPr>
              <p:sp>
                <p:nvSpPr>
                  <p:cNvPr id="687" name="Google Shape;687;p3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 name="Google Shape;690;p30"/>
                <p:cNvGrpSpPr/>
                <p:nvPr/>
              </p:nvGrpSpPr>
              <p:grpSpPr>
                <a:xfrm>
                  <a:off x="1161530" y="3655851"/>
                  <a:ext cx="159131" cy="198872"/>
                  <a:chOff x="1161530" y="3655851"/>
                  <a:chExt cx="159131" cy="198872"/>
                </a:xfrm>
              </p:grpSpPr>
              <p:sp>
                <p:nvSpPr>
                  <p:cNvPr id="691" name="Google Shape;691;p3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93" name="Google Shape;693;p30"/>
              <p:cNvGrpSpPr/>
              <p:nvPr/>
            </p:nvGrpSpPr>
            <p:grpSpPr>
              <a:xfrm>
                <a:off x="785350" y="4047614"/>
                <a:ext cx="535311" cy="240783"/>
                <a:chOff x="785350" y="4047614"/>
                <a:chExt cx="535311" cy="240783"/>
              </a:xfrm>
            </p:grpSpPr>
            <p:grpSp>
              <p:nvGrpSpPr>
                <p:cNvPr id="694" name="Google Shape;694;p30"/>
                <p:cNvGrpSpPr/>
                <p:nvPr/>
              </p:nvGrpSpPr>
              <p:grpSpPr>
                <a:xfrm>
                  <a:off x="1161636" y="4047614"/>
                  <a:ext cx="159025" cy="190415"/>
                  <a:chOff x="1161636" y="4047614"/>
                  <a:chExt cx="159025" cy="190415"/>
                </a:xfrm>
              </p:grpSpPr>
              <p:sp>
                <p:nvSpPr>
                  <p:cNvPr id="695" name="Google Shape;695;p3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30"/>
                <p:cNvGrpSpPr/>
                <p:nvPr/>
              </p:nvGrpSpPr>
              <p:grpSpPr>
                <a:xfrm>
                  <a:off x="785350" y="4185661"/>
                  <a:ext cx="376191" cy="102736"/>
                  <a:chOff x="785350" y="4185661"/>
                  <a:chExt cx="376191" cy="102736"/>
                </a:xfrm>
              </p:grpSpPr>
              <p:sp>
                <p:nvSpPr>
                  <p:cNvPr id="698" name="Google Shape;698;p3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1" name="Google Shape;701;p30"/>
              <p:cNvGrpSpPr/>
              <p:nvPr/>
            </p:nvGrpSpPr>
            <p:grpSpPr>
              <a:xfrm>
                <a:off x="1501054" y="3605478"/>
                <a:ext cx="526339" cy="249240"/>
                <a:chOff x="1501054" y="3605478"/>
                <a:chExt cx="526339" cy="249240"/>
              </a:xfrm>
            </p:grpSpPr>
            <p:grpSp>
              <p:nvGrpSpPr>
                <p:cNvPr id="702" name="Google Shape;702;p30"/>
                <p:cNvGrpSpPr/>
                <p:nvPr/>
              </p:nvGrpSpPr>
              <p:grpSpPr>
                <a:xfrm>
                  <a:off x="1834208" y="3643867"/>
                  <a:ext cx="193185" cy="25622"/>
                  <a:chOff x="1834208" y="3643867"/>
                  <a:chExt cx="193185" cy="25622"/>
                </a:xfrm>
              </p:grpSpPr>
              <p:sp>
                <p:nvSpPr>
                  <p:cNvPr id="703" name="Google Shape;703;p3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 name="Google Shape;705;p30"/>
                <p:cNvGrpSpPr/>
                <p:nvPr/>
              </p:nvGrpSpPr>
              <p:grpSpPr>
                <a:xfrm>
                  <a:off x="1501054" y="3605478"/>
                  <a:ext cx="333164" cy="249240"/>
                  <a:chOff x="1501054" y="3605478"/>
                  <a:chExt cx="333164" cy="249240"/>
                </a:xfrm>
              </p:grpSpPr>
              <p:sp>
                <p:nvSpPr>
                  <p:cNvPr id="706" name="Google Shape;706;p3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7" name="Google Shape;707;p30"/>
                  <p:cNvGrpSpPr/>
                  <p:nvPr/>
                </p:nvGrpSpPr>
                <p:grpSpPr>
                  <a:xfrm>
                    <a:off x="1501054" y="3655851"/>
                    <a:ext cx="155286" cy="198867"/>
                    <a:chOff x="1501054" y="3655851"/>
                    <a:chExt cx="155286" cy="198867"/>
                  </a:xfrm>
                </p:grpSpPr>
                <p:sp>
                  <p:nvSpPr>
                    <p:cNvPr id="708" name="Google Shape;708;p3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710" name="Google Shape;710;p30"/>
              <p:cNvGrpSpPr/>
              <p:nvPr/>
            </p:nvGrpSpPr>
            <p:grpSpPr>
              <a:xfrm>
                <a:off x="724986" y="3800594"/>
                <a:ext cx="532949" cy="302090"/>
                <a:chOff x="724986" y="3800594"/>
                <a:chExt cx="532949" cy="302090"/>
              </a:xfrm>
            </p:grpSpPr>
            <p:grpSp>
              <p:nvGrpSpPr>
                <p:cNvPr id="711" name="Google Shape;711;p30"/>
                <p:cNvGrpSpPr/>
                <p:nvPr/>
              </p:nvGrpSpPr>
              <p:grpSpPr>
                <a:xfrm>
                  <a:off x="724986" y="4044367"/>
                  <a:ext cx="181314" cy="25626"/>
                  <a:chOff x="724986" y="4044367"/>
                  <a:chExt cx="181314" cy="25626"/>
                </a:xfrm>
              </p:grpSpPr>
              <p:sp>
                <p:nvSpPr>
                  <p:cNvPr id="712" name="Google Shape;712;p3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 name="Google Shape;714;p30"/>
                <p:cNvGrpSpPr/>
                <p:nvPr/>
              </p:nvGrpSpPr>
              <p:grpSpPr>
                <a:xfrm>
                  <a:off x="906290" y="3800594"/>
                  <a:ext cx="351645" cy="302090"/>
                  <a:chOff x="906290" y="3800594"/>
                  <a:chExt cx="351645" cy="302090"/>
                </a:xfrm>
              </p:grpSpPr>
              <p:grpSp>
                <p:nvGrpSpPr>
                  <p:cNvPr id="715" name="Google Shape;715;p30"/>
                  <p:cNvGrpSpPr/>
                  <p:nvPr/>
                </p:nvGrpSpPr>
                <p:grpSpPr>
                  <a:xfrm>
                    <a:off x="1084172" y="3842857"/>
                    <a:ext cx="173763" cy="217131"/>
                    <a:chOff x="1084172" y="3842857"/>
                    <a:chExt cx="173763" cy="217131"/>
                  </a:xfrm>
                </p:grpSpPr>
                <p:grpSp>
                  <p:nvGrpSpPr>
                    <p:cNvPr id="716" name="Google Shape;716;p30"/>
                    <p:cNvGrpSpPr/>
                    <p:nvPr/>
                  </p:nvGrpSpPr>
                  <p:grpSpPr>
                    <a:xfrm>
                      <a:off x="1156862" y="3936509"/>
                      <a:ext cx="101073" cy="25622"/>
                      <a:chOff x="1156862" y="3936509"/>
                      <a:chExt cx="101073" cy="25622"/>
                    </a:xfrm>
                  </p:grpSpPr>
                  <p:sp>
                    <p:nvSpPr>
                      <p:cNvPr id="717" name="Google Shape;717;p3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3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0" name="Google Shape;720;p3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 name="Google Shape;722;p30"/>
                <p:cNvGrpSpPr/>
                <p:nvPr/>
              </p:nvGrpSpPr>
              <p:grpSpPr>
                <a:xfrm>
                  <a:off x="724986" y="3830189"/>
                  <a:ext cx="189533" cy="25626"/>
                  <a:chOff x="724986" y="3830189"/>
                  <a:chExt cx="189533" cy="25626"/>
                </a:xfrm>
              </p:grpSpPr>
              <p:sp>
                <p:nvSpPr>
                  <p:cNvPr id="723" name="Google Shape;723;p3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1"/>
          <p:cNvSpPr txBox="1">
            <a:spLocks noGrp="1"/>
          </p:cNvSpPr>
          <p:nvPr>
            <p:ph type="body" idx="1"/>
          </p:nvPr>
        </p:nvSpPr>
        <p:spPr>
          <a:xfrm>
            <a:off x="416550" y="600775"/>
            <a:ext cx="7847700" cy="635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Char char="❏"/>
            </a:pPr>
            <a:r>
              <a:rPr lang="en-US" b="1"/>
              <a:t>Ratio of movies and TV shows in the concatenated Data and from that we find most data is Movies </a:t>
            </a:r>
            <a:endParaRPr sz="1800" b="1">
              <a:solidFill>
                <a:srgbClr val="000000"/>
              </a:solidFill>
              <a:highlight>
                <a:srgbClr val="FFFFFF"/>
              </a:highlight>
              <a:latin typeface="Playfair Display"/>
              <a:ea typeface="Playfair Display"/>
              <a:cs typeface="Playfair Display"/>
              <a:sym typeface="Playfair Display"/>
            </a:endParaRPr>
          </a:p>
          <a:p>
            <a:pPr marL="457200" lvl="0" indent="-228600" algn="l" rtl="0">
              <a:lnSpc>
                <a:spcPct val="100000"/>
              </a:lnSpc>
              <a:spcBef>
                <a:spcPts val="200"/>
              </a:spcBef>
              <a:spcAft>
                <a:spcPts val="0"/>
              </a:spcAft>
              <a:buClr>
                <a:schemeClr val="accent1"/>
              </a:buClr>
              <a:buSzPts val="1400"/>
              <a:buNone/>
            </a:pPr>
            <a:endParaRPr/>
          </a:p>
        </p:txBody>
      </p:sp>
      <p:pic>
        <p:nvPicPr>
          <p:cNvPr id="730" name="Google Shape;730;p31"/>
          <p:cNvPicPr preferRelativeResize="0"/>
          <p:nvPr/>
        </p:nvPicPr>
        <p:blipFill>
          <a:blip r:embed="rId3">
            <a:alphaModFix/>
          </a:blip>
          <a:stretch>
            <a:fillRect/>
          </a:stretch>
        </p:blipFill>
        <p:spPr>
          <a:xfrm>
            <a:off x="3742125" y="1310175"/>
            <a:ext cx="4292000" cy="33623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2"/>
          <p:cNvSpPr txBox="1">
            <a:spLocks noGrp="1"/>
          </p:cNvSpPr>
          <p:nvPr>
            <p:ph type="body" idx="1"/>
          </p:nvPr>
        </p:nvSpPr>
        <p:spPr>
          <a:xfrm>
            <a:off x="336000" y="764050"/>
            <a:ext cx="8085600" cy="174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a:t>Horizontal bar chart to visualize the number of content pieces by country looks great and get most five counters are :</a:t>
            </a:r>
            <a:endParaRPr b="1"/>
          </a:p>
          <a:p>
            <a:pPr marL="457200" lvl="0" indent="-228600" algn="l" rtl="0">
              <a:spcBef>
                <a:spcPts val="0"/>
              </a:spcBef>
              <a:spcAft>
                <a:spcPts val="0"/>
              </a:spcAft>
              <a:buNone/>
            </a:pPr>
            <a:r>
              <a:rPr lang="en-US"/>
              <a:t>1- Usa </a:t>
            </a:r>
            <a:endParaRPr/>
          </a:p>
          <a:p>
            <a:pPr marL="457200" lvl="0" indent="-228600" algn="l" rtl="0">
              <a:spcBef>
                <a:spcPts val="0"/>
              </a:spcBef>
              <a:spcAft>
                <a:spcPts val="0"/>
              </a:spcAft>
              <a:buNone/>
            </a:pPr>
            <a:r>
              <a:rPr lang="en-US"/>
              <a:t>2- India</a:t>
            </a:r>
            <a:endParaRPr/>
          </a:p>
          <a:p>
            <a:pPr marL="457200" lvl="0" indent="-228600" algn="l" rtl="0">
              <a:spcBef>
                <a:spcPts val="0"/>
              </a:spcBef>
              <a:spcAft>
                <a:spcPts val="0"/>
              </a:spcAft>
              <a:buNone/>
            </a:pPr>
            <a:r>
              <a:rPr lang="en-US"/>
              <a:t>3- United kingdom</a:t>
            </a:r>
            <a:endParaRPr/>
          </a:p>
          <a:p>
            <a:pPr marL="457200" lvl="0" indent="-228600" algn="l" rtl="0">
              <a:spcBef>
                <a:spcPts val="0"/>
              </a:spcBef>
              <a:spcAft>
                <a:spcPts val="0"/>
              </a:spcAft>
              <a:buNone/>
            </a:pPr>
            <a:r>
              <a:rPr lang="en-US"/>
              <a:t>4- Canada</a:t>
            </a:r>
            <a:endParaRPr/>
          </a:p>
          <a:p>
            <a:pPr marL="457200" lvl="0" indent="-228600" algn="l" rtl="0">
              <a:spcBef>
                <a:spcPts val="0"/>
              </a:spcBef>
              <a:spcAft>
                <a:spcPts val="0"/>
              </a:spcAft>
              <a:buNone/>
            </a:pPr>
            <a:r>
              <a:rPr lang="en-US"/>
              <a:t>5- Franca</a:t>
            </a:r>
            <a:endParaRPr b="1">
              <a:latin typeface="Playfair Display"/>
              <a:ea typeface="Playfair Display"/>
              <a:cs typeface="Playfair Display"/>
              <a:sym typeface="Playfair Display"/>
            </a:endParaRPr>
          </a:p>
          <a:p>
            <a:pPr marL="457200" lvl="0" indent="-228600" algn="l" rtl="0">
              <a:spcBef>
                <a:spcPts val="0"/>
              </a:spcBef>
              <a:spcAft>
                <a:spcPts val="0"/>
              </a:spcAft>
              <a:buNone/>
            </a:pPr>
            <a:endParaRPr/>
          </a:p>
          <a:p>
            <a:pPr marL="457200" lvl="0" indent="-228600" algn="l" rtl="0">
              <a:lnSpc>
                <a:spcPct val="100000"/>
              </a:lnSpc>
              <a:spcBef>
                <a:spcPts val="0"/>
              </a:spcBef>
              <a:spcAft>
                <a:spcPts val="0"/>
              </a:spcAft>
              <a:buClr>
                <a:schemeClr val="accent1"/>
              </a:buClr>
              <a:buSzPts val="1400"/>
              <a:buNone/>
            </a:pPr>
            <a:endParaRPr/>
          </a:p>
        </p:txBody>
      </p:sp>
      <p:pic>
        <p:nvPicPr>
          <p:cNvPr id="736" name="Google Shape;736;p32"/>
          <p:cNvPicPr preferRelativeResize="0"/>
          <p:nvPr/>
        </p:nvPicPr>
        <p:blipFill>
          <a:blip r:embed="rId3">
            <a:alphaModFix/>
          </a:blip>
          <a:stretch>
            <a:fillRect/>
          </a:stretch>
        </p:blipFill>
        <p:spPr>
          <a:xfrm>
            <a:off x="2579800" y="1742125"/>
            <a:ext cx="5672824" cy="328349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3"/>
          <p:cNvSpPr txBox="1">
            <a:spLocks noGrp="1"/>
          </p:cNvSpPr>
          <p:nvPr>
            <p:ph type="body" idx="1"/>
          </p:nvPr>
        </p:nvSpPr>
        <p:spPr>
          <a:xfrm>
            <a:off x="336000" y="764050"/>
            <a:ext cx="8085600" cy="174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a:t>We get sum insight from that most movies Rating is TV-MA and that mean :</a:t>
            </a:r>
            <a:r>
              <a:rPr lang="en-US"/>
              <a:t/>
            </a:r>
            <a:br>
              <a:rPr lang="en-US"/>
            </a:br>
            <a:r>
              <a:rPr lang="en-US"/>
              <a:t>Suitable for mature audiences </a:t>
            </a:r>
            <a:endParaRPr/>
          </a:p>
          <a:p>
            <a:pPr marL="457200" lvl="0" indent="-317500" algn="l" rtl="0">
              <a:spcBef>
                <a:spcPts val="0"/>
              </a:spcBef>
              <a:spcAft>
                <a:spcPts val="0"/>
              </a:spcAft>
              <a:buSzPts val="1400"/>
              <a:buChar char="❏"/>
            </a:pPr>
            <a:r>
              <a:rPr lang="en-US" b="1"/>
              <a:t>Audience</a:t>
            </a:r>
            <a:r>
              <a:rPr lang="en-US"/>
              <a:t>: </a:t>
            </a:r>
            <a:endParaRPr/>
          </a:p>
          <a:p>
            <a:pPr marL="457200" lvl="0" indent="0" algn="l" rtl="0">
              <a:spcBef>
                <a:spcPts val="0"/>
              </a:spcBef>
              <a:spcAft>
                <a:spcPts val="0"/>
              </a:spcAft>
              <a:buNone/>
            </a:pPr>
            <a:r>
              <a:rPr lang="en-US"/>
              <a:t>Adults, typically 17 years and older.</a:t>
            </a:r>
            <a:endParaRPr sz="1300">
              <a:solidFill>
                <a:srgbClr val="000000"/>
              </a:solidFill>
              <a:latin typeface="Playfair Display Medium"/>
              <a:ea typeface="Playfair Display Medium"/>
              <a:cs typeface="Playfair Display Medium"/>
              <a:sym typeface="Playfair Display Medium"/>
            </a:endParaRPr>
          </a:p>
          <a:p>
            <a:pPr marL="228600" lvl="0" indent="0" algn="l" rtl="0">
              <a:spcBef>
                <a:spcPts val="0"/>
              </a:spcBef>
              <a:spcAft>
                <a:spcPts val="0"/>
              </a:spcAft>
              <a:buNone/>
            </a:pPr>
            <a:endParaRPr sz="1700" b="1">
              <a:latin typeface="Playfair Display"/>
              <a:ea typeface="Playfair Display"/>
              <a:cs typeface="Playfair Display"/>
              <a:sym typeface="Playfair Display"/>
            </a:endParaRPr>
          </a:p>
          <a:p>
            <a:pPr marL="457200" lvl="0" indent="-228600" algn="l" rtl="0">
              <a:lnSpc>
                <a:spcPct val="100000"/>
              </a:lnSpc>
              <a:spcBef>
                <a:spcPts val="0"/>
              </a:spcBef>
              <a:spcAft>
                <a:spcPts val="0"/>
              </a:spcAft>
              <a:buClr>
                <a:schemeClr val="accent1"/>
              </a:buClr>
              <a:buSzPts val="1400"/>
              <a:buNone/>
            </a:pPr>
            <a:endParaRPr/>
          </a:p>
        </p:txBody>
      </p:sp>
      <p:pic>
        <p:nvPicPr>
          <p:cNvPr id="742" name="Google Shape;742;p33"/>
          <p:cNvPicPr preferRelativeResize="0"/>
          <p:nvPr/>
        </p:nvPicPr>
        <p:blipFill>
          <a:blip r:embed="rId3">
            <a:alphaModFix/>
          </a:blip>
          <a:stretch>
            <a:fillRect/>
          </a:stretch>
        </p:blipFill>
        <p:spPr>
          <a:xfrm>
            <a:off x="827175" y="1891700"/>
            <a:ext cx="7306775" cy="28783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4"/>
          <p:cNvSpPr txBox="1">
            <a:spLocks noGrp="1"/>
          </p:cNvSpPr>
          <p:nvPr>
            <p:ph type="body" idx="1"/>
          </p:nvPr>
        </p:nvSpPr>
        <p:spPr>
          <a:xfrm>
            <a:off x="336000" y="764050"/>
            <a:ext cx="8085600" cy="59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1"/>
              <a:t>As we Say before Most Trend Movies from 2013 to 2020</a:t>
            </a:r>
            <a:endParaRPr b="1"/>
          </a:p>
          <a:p>
            <a:pPr marL="228600" lvl="0" indent="0" algn="l" rtl="0">
              <a:spcBef>
                <a:spcPts val="0"/>
              </a:spcBef>
              <a:spcAft>
                <a:spcPts val="0"/>
              </a:spcAft>
              <a:buNone/>
            </a:pPr>
            <a:endParaRPr/>
          </a:p>
          <a:p>
            <a:pPr marL="457200" lvl="0" indent="-228600" algn="l" rtl="0">
              <a:lnSpc>
                <a:spcPct val="100000"/>
              </a:lnSpc>
              <a:spcBef>
                <a:spcPts val="0"/>
              </a:spcBef>
              <a:spcAft>
                <a:spcPts val="0"/>
              </a:spcAft>
              <a:buClr>
                <a:schemeClr val="accent1"/>
              </a:buClr>
              <a:buSzPts val="1400"/>
              <a:buNone/>
            </a:pPr>
            <a:endParaRPr/>
          </a:p>
        </p:txBody>
      </p:sp>
      <p:pic>
        <p:nvPicPr>
          <p:cNvPr id="748" name="Google Shape;748;p34"/>
          <p:cNvPicPr preferRelativeResize="0"/>
          <p:nvPr/>
        </p:nvPicPr>
        <p:blipFill>
          <a:blip r:embed="rId3">
            <a:alphaModFix/>
          </a:blip>
          <a:stretch>
            <a:fillRect/>
          </a:stretch>
        </p:blipFill>
        <p:spPr>
          <a:xfrm>
            <a:off x="932049" y="1189925"/>
            <a:ext cx="7113450" cy="341007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5"/>
          <p:cNvSpPr txBox="1">
            <a:spLocks noGrp="1"/>
          </p:cNvSpPr>
          <p:nvPr>
            <p:ph type="body" idx="1"/>
          </p:nvPr>
        </p:nvSpPr>
        <p:spPr>
          <a:xfrm>
            <a:off x="336000" y="764050"/>
            <a:ext cx="8085600" cy="2876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Playfair Display"/>
              <a:buChar char="❏"/>
            </a:pPr>
            <a:r>
              <a:rPr lang="en-US" sz="1500" b="1">
                <a:latin typeface="Playfair Display"/>
                <a:ea typeface="Playfair Display"/>
                <a:cs typeface="Playfair Display"/>
                <a:sym typeface="Playfair Display"/>
              </a:rPr>
              <a:t>First top 10 directors are :</a:t>
            </a:r>
            <a:endParaRPr sz="1500" b="1">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1 &gt;&gt; Rajiv Chilaka</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2 &gt;&gt; Raúl Campos, Jan Suter</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3 &gt;&gt; Jack Hannah</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4 &gt;&gt; Marcus Raboy</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5 &gt;&gt; Paul Hoen</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6 &gt;&gt; John Lasseter</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7 &gt;&gt; Suhas Kadav</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8 &gt;&gt; Jay Karas</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9 &gt;&gt; Robert Vince</a:t>
            </a:r>
            <a:endParaRPr>
              <a:latin typeface="Playfair Display"/>
              <a:ea typeface="Playfair Display"/>
              <a:cs typeface="Playfair Display"/>
              <a:sym typeface="Playfair Display"/>
            </a:endParaRPr>
          </a:p>
          <a:p>
            <a:pPr marL="228600" lvl="0" indent="0" algn="l" rtl="0">
              <a:spcBef>
                <a:spcPts val="0"/>
              </a:spcBef>
              <a:spcAft>
                <a:spcPts val="0"/>
              </a:spcAft>
              <a:buNone/>
            </a:pPr>
            <a:r>
              <a:rPr lang="en-US">
                <a:latin typeface="Playfair Display"/>
                <a:ea typeface="Playfair Display"/>
                <a:cs typeface="Playfair Display"/>
                <a:sym typeface="Playfair Display"/>
              </a:rPr>
              <a:t>10 &gt;&gt; Cathy Garcia-Molina</a:t>
            </a:r>
            <a:endParaRPr>
              <a:latin typeface="Playfair Display"/>
              <a:ea typeface="Playfair Display"/>
              <a:cs typeface="Playfair Display"/>
              <a:sym typeface="Playfair Display"/>
            </a:endParaRPr>
          </a:p>
          <a:p>
            <a:pPr marL="228600" lvl="0" indent="0" algn="l" rtl="0">
              <a:spcBef>
                <a:spcPts val="0"/>
              </a:spcBef>
              <a:spcAft>
                <a:spcPts val="0"/>
              </a:spcAft>
              <a:buNone/>
            </a:pPr>
            <a:endParaRPr b="1">
              <a:latin typeface="Playfair Display"/>
              <a:ea typeface="Playfair Display"/>
              <a:cs typeface="Playfair Display"/>
              <a:sym typeface="Playfair Display"/>
            </a:endParaRPr>
          </a:p>
          <a:p>
            <a:pPr marL="228600" lvl="0" indent="0" algn="l" rtl="0">
              <a:spcBef>
                <a:spcPts val="0"/>
              </a:spcBef>
              <a:spcAft>
                <a:spcPts val="0"/>
              </a:spcAft>
              <a:buNone/>
            </a:pPr>
            <a:endParaRPr sz="1700" b="1">
              <a:latin typeface="Playfair Display"/>
              <a:ea typeface="Playfair Display"/>
              <a:cs typeface="Playfair Display"/>
              <a:sym typeface="Playfair Display"/>
            </a:endParaRPr>
          </a:p>
          <a:p>
            <a:pPr marL="457200" lvl="0" indent="-228600" algn="l" rtl="0">
              <a:lnSpc>
                <a:spcPct val="100000"/>
              </a:lnSpc>
              <a:spcBef>
                <a:spcPts val="0"/>
              </a:spcBef>
              <a:spcAft>
                <a:spcPts val="0"/>
              </a:spcAft>
              <a:buClr>
                <a:schemeClr val="accent1"/>
              </a:buClr>
              <a:buSzPts val="1400"/>
              <a:buNone/>
            </a:pPr>
            <a:endParaRPr/>
          </a:p>
        </p:txBody>
      </p:sp>
      <p:pic>
        <p:nvPicPr>
          <p:cNvPr id="754" name="Google Shape;754;p35"/>
          <p:cNvPicPr preferRelativeResize="0"/>
          <p:nvPr/>
        </p:nvPicPr>
        <p:blipFill>
          <a:blip r:embed="rId3">
            <a:alphaModFix/>
          </a:blip>
          <a:stretch>
            <a:fillRect/>
          </a:stretch>
        </p:blipFill>
        <p:spPr>
          <a:xfrm>
            <a:off x="3270200" y="764050"/>
            <a:ext cx="4865575" cy="39809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6"/>
          <p:cNvSpPr txBox="1">
            <a:spLocks noGrp="1"/>
          </p:cNvSpPr>
          <p:nvPr>
            <p:ph type="body" idx="1"/>
          </p:nvPr>
        </p:nvSpPr>
        <p:spPr>
          <a:xfrm>
            <a:off x="336000" y="764050"/>
            <a:ext cx="7868700" cy="6099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rgbClr val="000000"/>
              </a:buClr>
              <a:buSzPts val="1300"/>
              <a:buFont typeface="Playfair Display"/>
              <a:buChar char="❏"/>
            </a:pPr>
            <a:r>
              <a:rPr lang="en-US" sz="1300" b="1">
                <a:solidFill>
                  <a:srgbClr val="000000"/>
                </a:solidFill>
                <a:highlight>
                  <a:srgbClr val="FFFFFF"/>
                </a:highlight>
                <a:latin typeface="Playfair Display"/>
                <a:ea typeface="Playfair Display"/>
                <a:cs typeface="Playfair Display"/>
                <a:sym typeface="Playfair Display"/>
              </a:rPr>
              <a:t>histogram that visualizes the distribution of ratings by content type (Movies and TV Shows)</a:t>
            </a:r>
            <a:endParaRPr sz="1300" b="1">
              <a:solidFill>
                <a:srgbClr val="000000"/>
              </a:solidFill>
              <a:highlight>
                <a:srgbClr val="FFFFFF"/>
              </a:highlight>
              <a:latin typeface="Playfair Display"/>
              <a:ea typeface="Playfair Display"/>
              <a:cs typeface="Playfair Display"/>
              <a:sym typeface="Playfair Display"/>
            </a:endParaRPr>
          </a:p>
          <a:p>
            <a:pPr marL="0" lvl="0" indent="0" algn="l" rtl="0">
              <a:lnSpc>
                <a:spcPct val="115000"/>
              </a:lnSpc>
              <a:spcBef>
                <a:spcPts val="1200"/>
              </a:spcBef>
              <a:spcAft>
                <a:spcPts val="0"/>
              </a:spcAft>
              <a:buNone/>
            </a:pPr>
            <a:endParaRPr sz="1100" b="1">
              <a:solidFill>
                <a:srgbClr val="000000"/>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b="1">
              <a:solidFill>
                <a:srgbClr val="000000"/>
              </a:solidFill>
              <a:highlight>
                <a:srgbClr val="FFFFFF"/>
              </a:highlight>
              <a:latin typeface="Arial"/>
              <a:ea typeface="Arial"/>
              <a:cs typeface="Arial"/>
              <a:sym typeface="Arial"/>
            </a:endParaRPr>
          </a:p>
          <a:p>
            <a:pPr marL="228600" lvl="0" indent="0" algn="l" rtl="0">
              <a:spcBef>
                <a:spcPts val="200"/>
              </a:spcBef>
              <a:spcAft>
                <a:spcPts val="0"/>
              </a:spcAft>
              <a:buNone/>
            </a:pPr>
            <a:endParaRPr b="1">
              <a:latin typeface="Playfair Display"/>
              <a:ea typeface="Playfair Display"/>
              <a:cs typeface="Playfair Display"/>
              <a:sym typeface="Playfair Display"/>
            </a:endParaRPr>
          </a:p>
          <a:p>
            <a:pPr marL="228600" lvl="0" indent="0" algn="l" rtl="0">
              <a:spcBef>
                <a:spcPts val="0"/>
              </a:spcBef>
              <a:spcAft>
                <a:spcPts val="0"/>
              </a:spcAft>
              <a:buNone/>
            </a:pPr>
            <a:endParaRPr b="1">
              <a:latin typeface="Playfair Display"/>
              <a:ea typeface="Playfair Display"/>
              <a:cs typeface="Playfair Display"/>
              <a:sym typeface="Playfair Display"/>
            </a:endParaRPr>
          </a:p>
          <a:p>
            <a:pPr marL="228600" lvl="0" indent="0" algn="l" rtl="0">
              <a:spcBef>
                <a:spcPts val="0"/>
              </a:spcBef>
              <a:spcAft>
                <a:spcPts val="0"/>
              </a:spcAft>
              <a:buNone/>
            </a:pPr>
            <a:endParaRPr sz="1700" b="1">
              <a:latin typeface="Playfair Display"/>
              <a:ea typeface="Playfair Display"/>
              <a:cs typeface="Playfair Display"/>
              <a:sym typeface="Playfair Display"/>
            </a:endParaRPr>
          </a:p>
          <a:p>
            <a:pPr marL="457200" lvl="0" indent="-228600" algn="l" rtl="0">
              <a:lnSpc>
                <a:spcPct val="100000"/>
              </a:lnSpc>
              <a:spcBef>
                <a:spcPts val="0"/>
              </a:spcBef>
              <a:spcAft>
                <a:spcPts val="0"/>
              </a:spcAft>
              <a:buClr>
                <a:schemeClr val="accent1"/>
              </a:buClr>
              <a:buSzPts val="1400"/>
              <a:buNone/>
            </a:pPr>
            <a:endParaRPr/>
          </a:p>
        </p:txBody>
      </p:sp>
      <p:pic>
        <p:nvPicPr>
          <p:cNvPr id="760" name="Google Shape;760;p36"/>
          <p:cNvPicPr preferRelativeResize="0"/>
          <p:nvPr/>
        </p:nvPicPr>
        <p:blipFill>
          <a:blip r:embed="rId3">
            <a:alphaModFix/>
          </a:blip>
          <a:stretch>
            <a:fillRect/>
          </a:stretch>
        </p:blipFill>
        <p:spPr>
          <a:xfrm>
            <a:off x="865300" y="1211900"/>
            <a:ext cx="6892525" cy="3735976"/>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7"/>
          <p:cNvSpPr txBox="1">
            <a:spLocks noGrp="1"/>
          </p:cNvSpPr>
          <p:nvPr>
            <p:ph type="title"/>
          </p:nvPr>
        </p:nvSpPr>
        <p:spPr>
          <a:xfrm>
            <a:off x="1238726" y="219734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2400"/>
              <a:t>Machine Learning and Recommendation Modeling</a:t>
            </a:r>
            <a:endParaRPr sz="2400"/>
          </a:p>
        </p:txBody>
      </p:sp>
      <p:sp>
        <p:nvSpPr>
          <p:cNvPr id="766" name="Google Shape;766;p37"/>
          <p:cNvSpPr txBox="1">
            <a:spLocks noGrp="1"/>
          </p:cNvSpPr>
          <p:nvPr>
            <p:ph type="title" idx="2"/>
          </p:nvPr>
        </p:nvSpPr>
        <p:spPr>
          <a:xfrm>
            <a:off x="2647670" y="1129063"/>
            <a:ext cx="1748700" cy="81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0"/>
              <a:buNone/>
            </a:pPr>
            <a:r>
              <a:rPr lang="en-US"/>
              <a:t>04</a:t>
            </a:r>
            <a:endParaRPr/>
          </a:p>
        </p:txBody>
      </p:sp>
      <p:sp>
        <p:nvSpPr>
          <p:cNvPr id="767" name="Google Shape;767;p37"/>
          <p:cNvSpPr/>
          <p:nvPr/>
        </p:nvSpPr>
        <p:spPr>
          <a:xfrm>
            <a:off x="4837225" y="530845"/>
            <a:ext cx="3584400" cy="4064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cxnSp>
        <p:nvCxnSpPr>
          <p:cNvPr id="768" name="Google Shape;768;p37"/>
          <p:cNvCxnSpPr/>
          <p:nvPr/>
        </p:nvCxnSpPr>
        <p:spPr>
          <a:xfrm>
            <a:off x="4830175" y="534975"/>
            <a:ext cx="0" cy="4790700"/>
          </a:xfrm>
          <a:prstGeom prst="straightConnector1">
            <a:avLst/>
          </a:prstGeom>
          <a:noFill/>
          <a:ln w="9525" cap="flat" cmpd="sng">
            <a:solidFill>
              <a:schemeClr val="dk1"/>
            </a:solidFill>
            <a:prstDash val="solid"/>
            <a:round/>
            <a:headEnd type="none" w="sm" len="sm"/>
            <a:tailEnd type="none" w="sm" len="sm"/>
          </a:ln>
        </p:spPr>
      </p:cxnSp>
      <p:cxnSp>
        <p:nvCxnSpPr>
          <p:cNvPr id="769" name="Google Shape;769;p37"/>
          <p:cNvCxnSpPr/>
          <p:nvPr/>
        </p:nvCxnSpPr>
        <p:spPr>
          <a:xfrm>
            <a:off x="8421625" y="534975"/>
            <a:ext cx="0" cy="4825200"/>
          </a:xfrm>
          <a:prstGeom prst="straightConnector1">
            <a:avLst/>
          </a:prstGeom>
          <a:noFill/>
          <a:ln w="9525" cap="flat" cmpd="sng">
            <a:solidFill>
              <a:schemeClr val="dk1"/>
            </a:solidFill>
            <a:prstDash val="solid"/>
            <a:round/>
            <a:headEnd type="none" w="sm" len="sm"/>
            <a:tailEnd type="none" w="sm" len="sm"/>
          </a:ln>
        </p:spPr>
      </p:cxnSp>
      <p:sp>
        <p:nvSpPr>
          <p:cNvPr id="770" name="Google Shape;770;p37"/>
          <p:cNvSpPr/>
          <p:nvPr/>
        </p:nvSpPr>
        <p:spPr>
          <a:xfrm>
            <a:off x="8054011" y="250045"/>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7"/>
          <p:cNvSpPr/>
          <p:nvPr/>
        </p:nvSpPr>
        <p:spPr>
          <a:xfrm rot="10800000">
            <a:off x="4506320" y="376571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2" name="Google Shape;772;p37"/>
          <p:cNvGrpSpPr/>
          <p:nvPr/>
        </p:nvGrpSpPr>
        <p:grpSpPr>
          <a:xfrm>
            <a:off x="2801302" y="4604188"/>
            <a:ext cx="1441459" cy="315279"/>
            <a:chOff x="4290125" y="2631325"/>
            <a:chExt cx="500750" cy="109525"/>
          </a:xfrm>
        </p:grpSpPr>
        <p:sp>
          <p:nvSpPr>
            <p:cNvPr id="773" name="Google Shape;773;p37"/>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7"/>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7"/>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76" name="Google Shape;776;p37"/>
          <p:cNvPicPr preferRelativeResize="0"/>
          <p:nvPr/>
        </p:nvPicPr>
        <p:blipFill rotWithShape="1">
          <a:blip r:embed="rId3">
            <a:alphaModFix/>
          </a:blip>
          <a:srcRect t="16547" b="16539"/>
          <a:stretch/>
        </p:blipFill>
        <p:spPr>
          <a:xfrm>
            <a:off x="5067920" y="1042415"/>
            <a:ext cx="3057115" cy="278706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8"/>
          <p:cNvSpPr txBox="1">
            <a:spLocks noGrp="1"/>
          </p:cNvSpPr>
          <p:nvPr>
            <p:ph type="title"/>
          </p:nvPr>
        </p:nvSpPr>
        <p:spPr>
          <a:xfrm>
            <a:off x="722375" y="539500"/>
            <a:ext cx="8094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800"/>
              <a:buNone/>
            </a:pPr>
            <a:r>
              <a:rPr lang="en-US"/>
              <a:t>Suitable Models For Recommendation systems</a:t>
            </a:r>
            <a:endParaRPr/>
          </a:p>
        </p:txBody>
      </p:sp>
      <p:sp>
        <p:nvSpPr>
          <p:cNvPr id="782" name="Google Shape;782;p38"/>
          <p:cNvSpPr txBox="1"/>
          <p:nvPr/>
        </p:nvSpPr>
        <p:spPr>
          <a:xfrm>
            <a:off x="520818" y="1337350"/>
            <a:ext cx="7593600" cy="3540300"/>
          </a:xfrm>
          <a:prstGeom prst="rect">
            <a:avLst/>
          </a:prstGeom>
          <a:noFill/>
          <a:ln>
            <a:noFill/>
          </a:ln>
        </p:spPr>
        <p:txBody>
          <a:bodyPr spcFirstLastPara="1" wrap="square" lIns="91425" tIns="91425" rIns="91425" bIns="91425" anchor="b" anchorCtr="0">
            <a:spAutoFit/>
          </a:bodyPr>
          <a:lstStyle/>
          <a:p>
            <a:pPr marL="457200" lvl="0" indent="-330200" algn="just" rtl="0">
              <a:spcBef>
                <a:spcPts val="0"/>
              </a:spcBef>
              <a:spcAft>
                <a:spcPts val="0"/>
              </a:spcAft>
              <a:buSzPts val="1600"/>
              <a:buFont typeface="Playfair Display"/>
              <a:buChar char="❏"/>
            </a:pPr>
            <a:r>
              <a:rPr lang="en-US" b="1" dirty="0">
                <a:solidFill>
                  <a:schemeClr val="dk1"/>
                </a:solidFill>
                <a:latin typeface="Montserrat"/>
                <a:ea typeface="Montserrat"/>
                <a:cs typeface="Montserrat"/>
                <a:sym typeface="Montserrat"/>
              </a:rPr>
              <a:t>Content-Based Filtering: </a:t>
            </a:r>
            <a:r>
              <a:rPr lang="en-US" dirty="0">
                <a:solidFill>
                  <a:schemeClr val="dk1"/>
                </a:solidFill>
                <a:latin typeface="Montserrat"/>
                <a:ea typeface="Montserrat"/>
                <a:cs typeface="Montserrat"/>
                <a:sym typeface="Montserrat"/>
              </a:rPr>
              <a:t>Recommends items based on the features of the items themselves and user preferences. Personalization based on specific user tastes. Use Cases such as, Suggesting movies based on previously liked genres and directors.</a:t>
            </a:r>
            <a:endParaRPr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dirty="0">
              <a:solidFill>
                <a:schemeClr val="dk1"/>
              </a:solidFill>
              <a:latin typeface="Montserrat"/>
              <a:ea typeface="Montserrat"/>
              <a:cs typeface="Montserrat"/>
              <a:sym typeface="Montserrat"/>
            </a:endParaRPr>
          </a:p>
          <a:p>
            <a:pPr marL="457200" lvl="0" indent="-330200" algn="just" rtl="0">
              <a:spcBef>
                <a:spcPts val="0"/>
              </a:spcBef>
              <a:spcAft>
                <a:spcPts val="0"/>
              </a:spcAft>
              <a:buSzPts val="1600"/>
              <a:buFont typeface="Playfair Display"/>
              <a:buChar char="❏"/>
            </a:pPr>
            <a:r>
              <a:rPr lang="en-US" b="1" dirty="0">
                <a:solidFill>
                  <a:schemeClr val="dk1"/>
                </a:solidFill>
                <a:latin typeface="Montserrat"/>
                <a:ea typeface="Montserrat"/>
                <a:cs typeface="Montserrat"/>
                <a:sym typeface="Montserrat"/>
              </a:rPr>
              <a:t>Collaborative Filtering:</a:t>
            </a:r>
            <a:r>
              <a:rPr lang="en-US" dirty="0">
                <a:solidFill>
                  <a:schemeClr val="dk1"/>
                </a:solidFill>
                <a:latin typeface="Montserrat"/>
                <a:ea typeface="Montserrat"/>
                <a:cs typeface="Montserrat"/>
                <a:sym typeface="Montserrat"/>
              </a:rPr>
              <a:t> Recommends items based on the preferences and behaviors of similar users. Can recommend items that a user might not have </a:t>
            </a:r>
            <a:r>
              <a:rPr lang="en-US" dirty="0" err="1">
                <a:solidFill>
                  <a:schemeClr val="dk1"/>
                </a:solidFill>
                <a:latin typeface="Montserrat"/>
                <a:ea typeface="Montserrat"/>
                <a:cs typeface="Montserrat"/>
                <a:sym typeface="Montserrat"/>
              </a:rPr>
              <a:t>considered.Use</a:t>
            </a:r>
            <a:r>
              <a:rPr lang="en-US" dirty="0">
                <a:solidFill>
                  <a:schemeClr val="dk1"/>
                </a:solidFill>
                <a:latin typeface="Montserrat"/>
                <a:ea typeface="Montserrat"/>
                <a:cs typeface="Montserrat"/>
                <a:sym typeface="Montserrat"/>
              </a:rPr>
              <a:t> Cases such as, Recommending movies based on what similar users have watched and enjoyed.</a:t>
            </a:r>
            <a:endParaRPr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dirty="0">
              <a:solidFill>
                <a:schemeClr val="dk1"/>
              </a:solidFill>
              <a:latin typeface="Montserrat"/>
              <a:ea typeface="Montserrat"/>
              <a:cs typeface="Montserrat"/>
              <a:sym typeface="Montserrat"/>
            </a:endParaRPr>
          </a:p>
          <a:p>
            <a:pPr marL="457200" lvl="0" indent="-330200" algn="just" rtl="0">
              <a:spcBef>
                <a:spcPts val="0"/>
              </a:spcBef>
              <a:spcAft>
                <a:spcPts val="0"/>
              </a:spcAft>
              <a:buSzPts val="1600"/>
              <a:buFont typeface="Playfair Display"/>
              <a:buChar char="❏"/>
            </a:pPr>
            <a:r>
              <a:rPr lang="en-US" b="1" dirty="0">
                <a:solidFill>
                  <a:schemeClr val="dk1"/>
                </a:solidFill>
                <a:latin typeface="Montserrat"/>
                <a:ea typeface="Montserrat"/>
                <a:cs typeface="Montserrat"/>
                <a:sym typeface="Montserrat"/>
              </a:rPr>
              <a:t>Demographic Filtering: </a:t>
            </a:r>
            <a:r>
              <a:rPr lang="en-US" dirty="0">
                <a:solidFill>
                  <a:schemeClr val="dk1"/>
                </a:solidFill>
                <a:latin typeface="Montserrat"/>
                <a:ea typeface="Montserrat"/>
                <a:cs typeface="Montserrat"/>
                <a:sym typeface="Montserrat"/>
              </a:rPr>
              <a:t>Recommends items based on demographic information (age, gender, location). Effective for targeting specific user segments. Use Cases such as, Recommending family-friendly movies to users identified as parents.</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600" dirty="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1"/>
          <p:cNvSpPr txBox="1">
            <a:spLocks noGrp="1"/>
          </p:cNvSpPr>
          <p:nvPr>
            <p:ph type="title"/>
          </p:nvPr>
        </p:nvSpPr>
        <p:spPr>
          <a:xfrm>
            <a:off x="307538" y="-33200"/>
            <a:ext cx="5718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405" name="Google Shape;405;p21"/>
          <p:cNvSpPr txBox="1">
            <a:spLocks noGrp="1"/>
          </p:cNvSpPr>
          <p:nvPr>
            <p:ph type="title" idx="2"/>
          </p:nvPr>
        </p:nvSpPr>
        <p:spPr>
          <a:xfrm>
            <a:off x="307538" y="666221"/>
            <a:ext cx="885600" cy="52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400"/>
              <a:t>01</a:t>
            </a:r>
            <a:endParaRPr sz="2400"/>
          </a:p>
        </p:txBody>
      </p:sp>
      <p:sp>
        <p:nvSpPr>
          <p:cNvPr id="406" name="Google Shape;406;p21"/>
          <p:cNvSpPr txBox="1">
            <a:spLocks noGrp="1"/>
          </p:cNvSpPr>
          <p:nvPr>
            <p:ph type="title" idx="4"/>
          </p:nvPr>
        </p:nvSpPr>
        <p:spPr>
          <a:xfrm>
            <a:off x="3224222" y="666213"/>
            <a:ext cx="885600" cy="52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400"/>
              <a:t>02</a:t>
            </a:r>
            <a:endParaRPr sz="2400"/>
          </a:p>
        </p:txBody>
      </p:sp>
      <p:sp>
        <p:nvSpPr>
          <p:cNvPr id="407" name="Google Shape;407;p21"/>
          <p:cNvSpPr txBox="1">
            <a:spLocks noGrp="1"/>
          </p:cNvSpPr>
          <p:nvPr>
            <p:ph type="title" idx="6"/>
          </p:nvPr>
        </p:nvSpPr>
        <p:spPr>
          <a:xfrm>
            <a:off x="307538" y="1460433"/>
            <a:ext cx="885600" cy="52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400"/>
              <a:t>03</a:t>
            </a:r>
            <a:endParaRPr sz="2400"/>
          </a:p>
        </p:txBody>
      </p:sp>
      <p:sp>
        <p:nvSpPr>
          <p:cNvPr id="408" name="Google Shape;408;p21"/>
          <p:cNvSpPr txBox="1">
            <a:spLocks noGrp="1"/>
          </p:cNvSpPr>
          <p:nvPr>
            <p:ph type="title" idx="8"/>
          </p:nvPr>
        </p:nvSpPr>
        <p:spPr>
          <a:xfrm>
            <a:off x="3224222" y="1460434"/>
            <a:ext cx="885600" cy="52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400"/>
              <a:t>04</a:t>
            </a:r>
            <a:endParaRPr sz="2400"/>
          </a:p>
        </p:txBody>
      </p:sp>
      <p:sp>
        <p:nvSpPr>
          <p:cNvPr id="409" name="Google Shape;409;p21"/>
          <p:cNvSpPr txBox="1">
            <a:spLocks noGrp="1"/>
          </p:cNvSpPr>
          <p:nvPr>
            <p:ph type="subTitle" idx="9"/>
          </p:nvPr>
        </p:nvSpPr>
        <p:spPr>
          <a:xfrm>
            <a:off x="277920" y="1013135"/>
            <a:ext cx="25368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Introduction</a:t>
            </a:r>
            <a:endParaRPr sz="1400"/>
          </a:p>
        </p:txBody>
      </p:sp>
      <p:sp>
        <p:nvSpPr>
          <p:cNvPr id="410" name="Google Shape;410;p21"/>
          <p:cNvSpPr txBox="1">
            <a:spLocks noGrp="1"/>
          </p:cNvSpPr>
          <p:nvPr>
            <p:ph type="subTitle" idx="13"/>
          </p:nvPr>
        </p:nvSpPr>
        <p:spPr>
          <a:xfrm>
            <a:off x="3224226" y="1013127"/>
            <a:ext cx="32991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Data Collection and Preprocessing</a:t>
            </a:r>
            <a:endParaRPr sz="1400"/>
          </a:p>
        </p:txBody>
      </p:sp>
      <p:sp>
        <p:nvSpPr>
          <p:cNvPr id="411" name="Google Shape;411;p21"/>
          <p:cNvSpPr txBox="1">
            <a:spLocks noGrp="1"/>
          </p:cNvSpPr>
          <p:nvPr>
            <p:ph type="subTitle" idx="14"/>
          </p:nvPr>
        </p:nvSpPr>
        <p:spPr>
          <a:xfrm>
            <a:off x="3224222" y="2953568"/>
            <a:ext cx="31962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Challenges and Solutions</a:t>
            </a:r>
            <a:endParaRPr sz="1400"/>
          </a:p>
        </p:txBody>
      </p:sp>
      <p:sp>
        <p:nvSpPr>
          <p:cNvPr id="412" name="Google Shape;412;p21"/>
          <p:cNvSpPr txBox="1">
            <a:spLocks noGrp="1"/>
          </p:cNvSpPr>
          <p:nvPr>
            <p:ph type="subTitle" idx="15"/>
          </p:nvPr>
        </p:nvSpPr>
        <p:spPr>
          <a:xfrm>
            <a:off x="3224227" y="1999787"/>
            <a:ext cx="25368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Machine Learning and Recommendation Modeling</a:t>
            </a:r>
            <a:endParaRPr sz="1400"/>
          </a:p>
        </p:txBody>
      </p:sp>
      <p:sp>
        <p:nvSpPr>
          <p:cNvPr id="413" name="Google Shape;413;p21"/>
          <p:cNvSpPr txBox="1"/>
          <p:nvPr/>
        </p:nvSpPr>
        <p:spPr>
          <a:xfrm>
            <a:off x="307542" y="3475007"/>
            <a:ext cx="885600" cy="52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Playfair Display ExtraBold"/>
              <a:buNone/>
            </a:pPr>
            <a:r>
              <a:rPr lang="en-US" sz="2400" b="0" i="0" u="none" strike="noStrike" cap="none">
                <a:solidFill>
                  <a:schemeClr val="accent1"/>
                </a:solidFill>
                <a:latin typeface="Montserrat Medium"/>
                <a:ea typeface="Montserrat Medium"/>
                <a:cs typeface="Montserrat Medium"/>
                <a:sym typeface="Montserrat Medium"/>
              </a:rPr>
              <a:t>07</a:t>
            </a:r>
            <a:endParaRPr sz="2400" b="0" i="0" u="none" strike="noStrike" cap="none">
              <a:solidFill>
                <a:schemeClr val="accent1"/>
              </a:solidFill>
              <a:latin typeface="Montserrat Medium"/>
              <a:ea typeface="Montserrat Medium"/>
              <a:cs typeface="Montserrat Medium"/>
              <a:sym typeface="Montserrat Medium"/>
            </a:endParaRPr>
          </a:p>
        </p:txBody>
      </p:sp>
      <p:sp>
        <p:nvSpPr>
          <p:cNvPr id="414" name="Google Shape;414;p21"/>
          <p:cNvSpPr txBox="1"/>
          <p:nvPr/>
        </p:nvSpPr>
        <p:spPr>
          <a:xfrm>
            <a:off x="3224229" y="2419458"/>
            <a:ext cx="885600" cy="52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Playfair Display ExtraBold"/>
              <a:buNone/>
            </a:pPr>
            <a:r>
              <a:rPr lang="en-US" sz="2400" b="0" i="0" u="none" strike="noStrike" cap="none">
                <a:solidFill>
                  <a:schemeClr val="accent1"/>
                </a:solidFill>
                <a:latin typeface="Montserrat Medium"/>
                <a:ea typeface="Montserrat Medium"/>
                <a:cs typeface="Montserrat Medium"/>
                <a:sym typeface="Montserrat Medium"/>
              </a:rPr>
              <a:t>06</a:t>
            </a:r>
            <a:endParaRPr sz="2400" b="0" i="0" u="none" strike="noStrike" cap="none">
              <a:solidFill>
                <a:schemeClr val="accent1"/>
              </a:solidFill>
              <a:latin typeface="Montserrat Medium"/>
              <a:ea typeface="Montserrat Medium"/>
              <a:cs typeface="Montserrat Medium"/>
              <a:sym typeface="Montserrat Medium"/>
            </a:endParaRPr>
          </a:p>
        </p:txBody>
      </p:sp>
      <p:sp>
        <p:nvSpPr>
          <p:cNvPr id="415" name="Google Shape;415;p21"/>
          <p:cNvSpPr txBox="1"/>
          <p:nvPr/>
        </p:nvSpPr>
        <p:spPr>
          <a:xfrm>
            <a:off x="307562" y="2498797"/>
            <a:ext cx="885600" cy="52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Playfair Display ExtraBold"/>
              <a:buNone/>
            </a:pPr>
            <a:r>
              <a:rPr lang="en-US" sz="2400" b="0" i="0" u="none" strike="noStrike" cap="none">
                <a:solidFill>
                  <a:schemeClr val="accent1"/>
                </a:solidFill>
                <a:latin typeface="Montserrat Medium"/>
                <a:ea typeface="Montserrat Medium"/>
                <a:cs typeface="Montserrat Medium"/>
                <a:sym typeface="Montserrat Medium"/>
              </a:rPr>
              <a:t>05</a:t>
            </a:r>
            <a:endParaRPr sz="2400" b="0" i="0" u="none" strike="noStrike" cap="none">
              <a:solidFill>
                <a:schemeClr val="accent1"/>
              </a:solidFill>
              <a:latin typeface="Montserrat Medium"/>
              <a:ea typeface="Montserrat Medium"/>
              <a:cs typeface="Montserrat Medium"/>
              <a:sym typeface="Montserrat Medium"/>
            </a:endParaRPr>
          </a:p>
        </p:txBody>
      </p:sp>
      <p:sp>
        <p:nvSpPr>
          <p:cNvPr id="416" name="Google Shape;416;p21"/>
          <p:cNvSpPr txBox="1">
            <a:spLocks noGrp="1"/>
          </p:cNvSpPr>
          <p:nvPr>
            <p:ph type="subTitle" idx="14"/>
          </p:nvPr>
        </p:nvSpPr>
        <p:spPr>
          <a:xfrm>
            <a:off x="301745" y="1989331"/>
            <a:ext cx="25368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Exploratory Data Analysis (EDA)</a:t>
            </a:r>
            <a:endParaRPr sz="1400"/>
          </a:p>
        </p:txBody>
      </p:sp>
      <p:sp>
        <p:nvSpPr>
          <p:cNvPr id="417" name="Google Shape;417;p21"/>
          <p:cNvSpPr txBox="1">
            <a:spLocks noGrp="1"/>
          </p:cNvSpPr>
          <p:nvPr>
            <p:ph type="subTitle" idx="14"/>
          </p:nvPr>
        </p:nvSpPr>
        <p:spPr>
          <a:xfrm>
            <a:off x="301744" y="3027697"/>
            <a:ext cx="25368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Azure Integration</a:t>
            </a:r>
            <a:endParaRPr/>
          </a:p>
          <a:p>
            <a:pPr marL="0" lvl="0" indent="0" algn="l" rtl="0">
              <a:lnSpc>
                <a:spcPct val="100000"/>
              </a:lnSpc>
              <a:spcBef>
                <a:spcPts val="0"/>
              </a:spcBef>
              <a:spcAft>
                <a:spcPts val="0"/>
              </a:spcAft>
              <a:buSzPts val="1400"/>
              <a:buNone/>
            </a:pPr>
            <a:r>
              <a:rPr lang="en-US" sz="1400"/>
              <a:t>&amp; Final Deployment</a:t>
            </a:r>
            <a:endParaRPr sz="1400"/>
          </a:p>
        </p:txBody>
      </p:sp>
      <p:sp>
        <p:nvSpPr>
          <p:cNvPr id="418" name="Google Shape;418;p21"/>
          <p:cNvSpPr txBox="1">
            <a:spLocks noGrp="1"/>
          </p:cNvSpPr>
          <p:nvPr>
            <p:ph type="subTitle" idx="14"/>
          </p:nvPr>
        </p:nvSpPr>
        <p:spPr>
          <a:xfrm>
            <a:off x="277925" y="3844676"/>
            <a:ext cx="25368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a:t>Conclusion and Future Work</a:t>
            </a:r>
            <a:endParaRPr sz="1400"/>
          </a:p>
        </p:txBody>
      </p:sp>
      <p:sp>
        <p:nvSpPr>
          <p:cNvPr id="419" name="Google Shape;419;p21"/>
          <p:cNvSpPr txBox="1"/>
          <p:nvPr/>
        </p:nvSpPr>
        <p:spPr>
          <a:xfrm>
            <a:off x="3224221" y="3474995"/>
            <a:ext cx="885600" cy="52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Playfair Display ExtraBold"/>
              <a:buNone/>
            </a:pPr>
            <a:r>
              <a:rPr lang="en-US" sz="2400" b="0" i="0" u="none" strike="noStrike" cap="none">
                <a:solidFill>
                  <a:schemeClr val="accent1"/>
                </a:solidFill>
                <a:latin typeface="Montserrat Medium"/>
                <a:ea typeface="Montserrat Medium"/>
                <a:cs typeface="Montserrat Medium"/>
                <a:sym typeface="Montserrat Medium"/>
              </a:rPr>
              <a:t>08</a:t>
            </a:r>
            <a:endParaRPr sz="2400" b="0" i="0" u="none" strike="noStrike" cap="none">
              <a:solidFill>
                <a:schemeClr val="accent1"/>
              </a:solidFill>
              <a:latin typeface="Montserrat Medium"/>
              <a:ea typeface="Montserrat Medium"/>
              <a:cs typeface="Montserrat Medium"/>
              <a:sym typeface="Montserrat Medium"/>
            </a:endParaRPr>
          </a:p>
        </p:txBody>
      </p:sp>
      <p:sp>
        <p:nvSpPr>
          <p:cNvPr id="420" name="Google Shape;420;p21"/>
          <p:cNvSpPr txBox="1">
            <a:spLocks noGrp="1"/>
          </p:cNvSpPr>
          <p:nvPr>
            <p:ph type="subTitle" idx="14"/>
          </p:nvPr>
        </p:nvSpPr>
        <p:spPr>
          <a:xfrm>
            <a:off x="3289271" y="3907382"/>
            <a:ext cx="2536800" cy="44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sz="1400" dirty="0"/>
              <a:t>Q&amp;A</a:t>
            </a:r>
            <a:endParaRPr sz="1400" dirty="0"/>
          </a:p>
        </p:txBody>
      </p:sp>
      <p:pic>
        <p:nvPicPr>
          <p:cNvPr id="421" name="Google Shape;421;p21"/>
          <p:cNvPicPr preferRelativeResize="0"/>
          <p:nvPr/>
        </p:nvPicPr>
        <p:blipFill rotWithShape="1">
          <a:blip r:embed="rId3">
            <a:alphaModFix/>
          </a:blip>
          <a:srcRect/>
          <a:stretch/>
        </p:blipFill>
        <p:spPr>
          <a:xfrm>
            <a:off x="6300592" y="1122947"/>
            <a:ext cx="2897591" cy="289759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9"/>
          <p:cNvSpPr txBox="1">
            <a:spLocks noGrp="1"/>
          </p:cNvSpPr>
          <p:nvPr>
            <p:ph type="title"/>
          </p:nvPr>
        </p:nvSpPr>
        <p:spPr>
          <a:xfrm>
            <a:off x="722375" y="539500"/>
            <a:ext cx="8094300" cy="572700"/>
          </a:xfrm>
          <a:prstGeom prst="rect">
            <a:avLst/>
          </a:prstGeom>
          <a:noFill/>
          <a:ln>
            <a:noFill/>
          </a:ln>
        </p:spPr>
        <p:txBody>
          <a:bodyPr spcFirstLastPara="1" wrap="square" lIns="91425" tIns="91425" rIns="91425" bIns="91425" anchor="t" anchorCtr="0">
            <a:noAutofit/>
          </a:bodyPr>
          <a:lstStyle/>
          <a:p>
            <a:pPr marL="342900" lvl="0" indent="-171450" algn="l" rtl="0">
              <a:spcBef>
                <a:spcPts val="0"/>
              </a:spcBef>
              <a:spcAft>
                <a:spcPts val="0"/>
              </a:spcAft>
              <a:buClr>
                <a:srgbClr val="000000"/>
              </a:buClr>
              <a:buSzPts val="1400"/>
              <a:buFont typeface="Arial"/>
              <a:buNone/>
            </a:pPr>
            <a:r>
              <a:rPr lang="en-US" sz="2000" b="1">
                <a:latin typeface="Playfair Display"/>
                <a:ea typeface="Playfair Display"/>
                <a:cs typeface="Playfair Display"/>
                <a:sym typeface="Playfair Display"/>
              </a:rPr>
              <a:t> Content-Based Filtering for Movie Recommendation Systems</a:t>
            </a:r>
            <a:endParaRPr sz="2000" b="1">
              <a:latin typeface="Playfair Display"/>
              <a:ea typeface="Playfair Display"/>
              <a:cs typeface="Playfair Display"/>
              <a:sym typeface="Playfair Display"/>
            </a:endParaRPr>
          </a:p>
          <a:p>
            <a:pPr marL="0" lvl="0" indent="0" algn="l" rtl="0">
              <a:lnSpc>
                <a:spcPct val="100000"/>
              </a:lnSpc>
              <a:spcBef>
                <a:spcPts val="0"/>
              </a:spcBef>
              <a:spcAft>
                <a:spcPts val="0"/>
              </a:spcAft>
              <a:buClr>
                <a:schemeClr val="dk1"/>
              </a:buClr>
              <a:buSzPts val="2800"/>
              <a:buNone/>
            </a:pPr>
            <a:endParaRPr/>
          </a:p>
        </p:txBody>
      </p:sp>
      <p:sp>
        <p:nvSpPr>
          <p:cNvPr id="788" name="Google Shape;788;p39"/>
          <p:cNvSpPr txBox="1"/>
          <p:nvPr/>
        </p:nvSpPr>
        <p:spPr>
          <a:xfrm>
            <a:off x="775200" y="1337350"/>
            <a:ext cx="7593600" cy="4311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1600">
              <a:solidFill>
                <a:schemeClr val="dk1"/>
              </a:solidFill>
              <a:latin typeface="Playfair Display"/>
              <a:ea typeface="Playfair Display"/>
              <a:cs typeface="Playfair Display"/>
              <a:sym typeface="Playfair Display"/>
            </a:endParaRPr>
          </a:p>
        </p:txBody>
      </p:sp>
      <p:pic>
        <p:nvPicPr>
          <p:cNvPr id="789" name="Google Shape;789;p39"/>
          <p:cNvPicPr preferRelativeResize="0"/>
          <p:nvPr/>
        </p:nvPicPr>
        <p:blipFill>
          <a:blip r:embed="rId3">
            <a:alphaModFix/>
          </a:blip>
          <a:stretch>
            <a:fillRect/>
          </a:stretch>
        </p:blipFill>
        <p:spPr>
          <a:xfrm>
            <a:off x="1045575" y="1049525"/>
            <a:ext cx="7067399" cy="35210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0"/>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800"/>
              <a:buNone/>
            </a:pPr>
            <a:r>
              <a:rPr lang="en-US"/>
              <a:t>Models used </a:t>
            </a:r>
            <a:endParaRPr/>
          </a:p>
        </p:txBody>
      </p:sp>
      <p:sp>
        <p:nvSpPr>
          <p:cNvPr id="795" name="Google Shape;795;p40"/>
          <p:cNvSpPr txBox="1">
            <a:spLocks noGrp="1"/>
          </p:cNvSpPr>
          <p:nvPr>
            <p:ph type="subTitle" idx="2"/>
          </p:nvPr>
        </p:nvSpPr>
        <p:spPr>
          <a:xfrm>
            <a:off x="722375" y="1196775"/>
            <a:ext cx="7193700" cy="800400"/>
          </a:xfrm>
          <a:prstGeom prst="rect">
            <a:avLst/>
          </a:prstGeom>
          <a:noFill/>
          <a:ln>
            <a:noFill/>
          </a:ln>
        </p:spPr>
        <p:txBody>
          <a:bodyPr spcFirstLastPara="1" wrap="square" lIns="91425" tIns="91425" rIns="91425" bIns="91425" anchor="b" anchorCtr="0">
            <a:spAutoFit/>
          </a:bodyPr>
          <a:lstStyle/>
          <a:p>
            <a:pPr marL="171450" lvl="0" indent="0" algn="l" rtl="0">
              <a:lnSpc>
                <a:spcPct val="100000"/>
              </a:lnSpc>
              <a:spcBef>
                <a:spcPts val="0"/>
              </a:spcBef>
              <a:spcAft>
                <a:spcPts val="0"/>
              </a:spcAft>
              <a:buSzPts val="1400"/>
              <a:buNone/>
            </a:pPr>
            <a:r>
              <a:rPr lang="en-US"/>
              <a:t>Content-Based Filtering for Movie Recommendation Systems</a:t>
            </a:r>
            <a:endParaRPr/>
          </a:p>
        </p:txBody>
      </p:sp>
      <p:sp>
        <p:nvSpPr>
          <p:cNvPr id="796" name="Google Shape;796;p40"/>
          <p:cNvSpPr txBox="1"/>
          <p:nvPr/>
        </p:nvSpPr>
        <p:spPr>
          <a:xfrm>
            <a:off x="775200" y="2081750"/>
            <a:ext cx="7593600" cy="1800900"/>
          </a:xfrm>
          <a:prstGeom prst="rect">
            <a:avLst/>
          </a:prstGeom>
          <a:noFill/>
          <a:ln>
            <a:noFill/>
          </a:ln>
        </p:spPr>
        <p:txBody>
          <a:bodyPr spcFirstLastPara="1" wrap="square" lIns="91425" tIns="91425" rIns="91425" bIns="91425" anchor="b" anchorCtr="0">
            <a:spAutoFit/>
          </a:bodyPr>
          <a:lstStyle/>
          <a:p>
            <a:pPr marL="457200" lvl="0" indent="-323850" algn="just" rtl="0">
              <a:spcBef>
                <a:spcPts val="0"/>
              </a:spcBef>
              <a:spcAft>
                <a:spcPts val="0"/>
              </a:spcAft>
              <a:buClr>
                <a:schemeClr val="dk1"/>
              </a:buClr>
              <a:buSzPts val="1500"/>
              <a:buFont typeface="Montserrat"/>
              <a:buChar char="❏"/>
            </a:pPr>
            <a:r>
              <a:rPr lang="en-US" sz="1500" b="1">
                <a:solidFill>
                  <a:schemeClr val="dk1"/>
                </a:solidFill>
                <a:latin typeface="Montserrat"/>
                <a:ea typeface="Montserrat"/>
                <a:cs typeface="Montserrat"/>
                <a:sym typeface="Montserrat"/>
              </a:rPr>
              <a:t>Content-based filtering </a:t>
            </a:r>
            <a:r>
              <a:rPr lang="en-US" sz="1500">
                <a:solidFill>
                  <a:schemeClr val="dk1"/>
                </a:solidFill>
                <a:latin typeface="Montserrat"/>
                <a:ea typeface="Montserrat"/>
                <a:cs typeface="Montserrat"/>
                <a:sym typeface="Montserrat"/>
              </a:rPr>
              <a:t>is a method used to recommend items based on their features. Unlike collaborative filtering, which relies on user interactions, content-based filtering focuses on the attributes of the items themselves.</a:t>
            </a:r>
            <a:endParaRPr sz="150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just"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It plays a crucial role in recommendation systems by personalizing user experiences based on item attributes and user preferences. </a:t>
            </a:r>
            <a:endParaRPr sz="170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Overview of how model works.</a:t>
            </a:r>
            <a:endParaRPr/>
          </a:p>
        </p:txBody>
      </p:sp>
      <p:cxnSp>
        <p:nvCxnSpPr>
          <p:cNvPr id="802" name="Google Shape;802;p41"/>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sp>
        <p:nvSpPr>
          <p:cNvPr id="803" name="Google Shape;803;p41"/>
          <p:cNvSpPr/>
          <p:nvPr/>
        </p:nvSpPr>
        <p:spPr>
          <a:xfrm rot="10800000">
            <a:off x="2993245" y="44737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1"/>
          <p:cNvSpPr/>
          <p:nvPr/>
        </p:nvSpPr>
        <p:spPr>
          <a:xfrm>
            <a:off x="8524211" y="26259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5" name="Google Shape;805;p41"/>
          <p:cNvGrpSpPr/>
          <p:nvPr/>
        </p:nvGrpSpPr>
        <p:grpSpPr>
          <a:xfrm>
            <a:off x="7141411" y="4473802"/>
            <a:ext cx="2560434" cy="561594"/>
            <a:chOff x="2871050" y="2458250"/>
            <a:chExt cx="1107550" cy="242925"/>
          </a:xfrm>
        </p:grpSpPr>
        <p:sp>
          <p:nvSpPr>
            <p:cNvPr id="806" name="Google Shape;806;p41"/>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1"/>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1"/>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9" name="Google Shape;809;p41"/>
          <p:cNvSpPr txBox="1"/>
          <p:nvPr/>
        </p:nvSpPr>
        <p:spPr>
          <a:xfrm>
            <a:off x="849250" y="1475625"/>
            <a:ext cx="7486200" cy="1812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b="1">
                <a:solidFill>
                  <a:schemeClr val="dk1"/>
                </a:solidFill>
                <a:latin typeface="Playfair Display"/>
                <a:ea typeface="Playfair Display"/>
                <a:cs typeface="Playfair Display"/>
                <a:sym typeface="Playfair Display"/>
              </a:rPr>
              <a:t>This process goes through main steps some of them are:</a:t>
            </a:r>
            <a:endParaRPr sz="1800" b="1">
              <a:solidFill>
                <a:schemeClr val="dk1"/>
              </a:solidFill>
              <a:latin typeface="Playfair Display"/>
              <a:ea typeface="Playfair Display"/>
              <a:cs typeface="Playfair Display"/>
              <a:sym typeface="Playfair Display"/>
            </a:endParaRPr>
          </a:p>
          <a:p>
            <a:pPr marL="457200" lvl="0" indent="-330200" algn="just" rtl="0">
              <a:lnSpc>
                <a:spcPct val="115000"/>
              </a:lnSpc>
              <a:spcBef>
                <a:spcPts val="1200"/>
              </a:spcBef>
              <a:spcAft>
                <a:spcPts val="0"/>
              </a:spcAft>
              <a:buSzPts val="1600"/>
              <a:buChar char="❏"/>
            </a:pPr>
            <a:r>
              <a:rPr lang="en-US" sz="1500" b="1">
                <a:solidFill>
                  <a:schemeClr val="dk1"/>
                </a:solidFill>
                <a:latin typeface="Montserrat"/>
                <a:ea typeface="Montserrat"/>
                <a:cs typeface="Montserrat"/>
                <a:sym typeface="Montserrat"/>
              </a:rPr>
              <a:t>Feature Extraction:</a:t>
            </a:r>
            <a:r>
              <a:rPr lang="en-US" sz="1500">
                <a:solidFill>
                  <a:schemeClr val="dk1"/>
                </a:solidFill>
                <a:latin typeface="Montserrat"/>
                <a:ea typeface="Montserrat"/>
                <a:cs typeface="Montserrat"/>
                <a:sym typeface="Montserrat"/>
              </a:rPr>
              <a:t> Identifying key attributes of movies, like genre, director, and actors.</a:t>
            </a:r>
            <a:endParaRPr sz="1600">
              <a:latin typeface="Playfair Display"/>
              <a:ea typeface="Playfair Display"/>
              <a:cs typeface="Playfair Display"/>
              <a:sym typeface="Playfair Display"/>
            </a:endParaRPr>
          </a:p>
          <a:p>
            <a:pPr marL="457200" lvl="0" indent="0" algn="just" rtl="0">
              <a:lnSpc>
                <a:spcPct val="115000"/>
              </a:lnSpc>
              <a:spcBef>
                <a:spcPts val="1200"/>
              </a:spcBef>
              <a:spcAft>
                <a:spcPts val="0"/>
              </a:spcAft>
              <a:buNone/>
            </a:pPr>
            <a:endParaRPr sz="1600">
              <a:latin typeface="Playfair Display"/>
              <a:ea typeface="Playfair Display"/>
              <a:cs typeface="Playfair Display"/>
              <a:sym typeface="Playfair Display"/>
            </a:endParaRPr>
          </a:p>
          <a:p>
            <a:pPr marL="457200" lvl="0" indent="-330200" algn="just" rtl="0">
              <a:lnSpc>
                <a:spcPct val="115000"/>
              </a:lnSpc>
              <a:spcBef>
                <a:spcPts val="1200"/>
              </a:spcBef>
              <a:spcAft>
                <a:spcPts val="0"/>
              </a:spcAft>
              <a:buSzPts val="1600"/>
              <a:buChar char="❏"/>
            </a:pPr>
            <a:r>
              <a:rPr lang="en-US" sz="1500" b="1">
                <a:solidFill>
                  <a:schemeClr val="dk1"/>
                </a:solidFill>
                <a:latin typeface="Montserrat"/>
                <a:ea typeface="Montserrat"/>
                <a:cs typeface="Montserrat"/>
                <a:sym typeface="Montserrat"/>
              </a:rPr>
              <a:t>Recommendation Generation: </a:t>
            </a:r>
            <a:r>
              <a:rPr lang="en-US" sz="1500">
                <a:solidFill>
                  <a:schemeClr val="dk1"/>
                </a:solidFill>
                <a:latin typeface="Montserrat"/>
                <a:ea typeface="Montserrat"/>
                <a:cs typeface="Montserrat"/>
                <a:sym typeface="Montserrat"/>
              </a:rPr>
              <a:t>Matching movies to users by finding those that share similar features with their preferences."</a:t>
            </a:r>
            <a:endParaRPr sz="16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2"/>
          <p:cNvSpPr txBox="1">
            <a:spLocks noGrp="1"/>
          </p:cNvSpPr>
          <p:nvPr>
            <p:ph type="title"/>
          </p:nvPr>
        </p:nvSpPr>
        <p:spPr>
          <a:xfrm>
            <a:off x="618450" y="54395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Feature Extraction</a:t>
            </a:r>
            <a:endParaRPr/>
          </a:p>
        </p:txBody>
      </p:sp>
      <p:cxnSp>
        <p:nvCxnSpPr>
          <p:cNvPr id="815" name="Google Shape;815;p42"/>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sp>
        <p:nvSpPr>
          <p:cNvPr id="816" name="Google Shape;816;p42"/>
          <p:cNvSpPr/>
          <p:nvPr/>
        </p:nvSpPr>
        <p:spPr>
          <a:xfrm rot="10800000">
            <a:off x="2993245" y="44737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2"/>
          <p:cNvSpPr/>
          <p:nvPr/>
        </p:nvSpPr>
        <p:spPr>
          <a:xfrm>
            <a:off x="8524211" y="26259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8" name="Google Shape;818;p42"/>
          <p:cNvGrpSpPr/>
          <p:nvPr/>
        </p:nvGrpSpPr>
        <p:grpSpPr>
          <a:xfrm>
            <a:off x="7141411" y="4473802"/>
            <a:ext cx="2560434" cy="561594"/>
            <a:chOff x="2871050" y="2458250"/>
            <a:chExt cx="1107550" cy="242925"/>
          </a:xfrm>
        </p:grpSpPr>
        <p:sp>
          <p:nvSpPr>
            <p:cNvPr id="819" name="Google Shape;819;p42"/>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2"/>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2"/>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2" name="Google Shape;822;p42"/>
          <p:cNvSpPr txBox="1"/>
          <p:nvPr/>
        </p:nvSpPr>
        <p:spPr>
          <a:xfrm>
            <a:off x="936900" y="1916000"/>
            <a:ext cx="6740100" cy="20535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US" sz="1500" b="1">
                <a:solidFill>
                  <a:schemeClr val="dk1"/>
                </a:solidFill>
                <a:latin typeface="Montserrat"/>
                <a:ea typeface="Montserrat"/>
                <a:cs typeface="Montserrat"/>
                <a:sym typeface="Montserrat"/>
              </a:rPr>
              <a:t>Metadata:</a:t>
            </a:r>
            <a:r>
              <a:rPr lang="en-US" sz="1500">
                <a:solidFill>
                  <a:schemeClr val="dk1"/>
                </a:solidFill>
                <a:latin typeface="Montserrat"/>
                <a:ea typeface="Montserrat"/>
                <a:cs typeface="Montserrat"/>
                <a:sym typeface="Montserrat"/>
              </a:rPr>
              <a:t> Information such as title, genre, and release year.</a:t>
            </a:r>
            <a:endParaRPr sz="150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457200" lvl="0" indent="-330200" algn="just" rtl="0">
              <a:spcBef>
                <a:spcPts val="0"/>
              </a:spcBef>
              <a:spcAft>
                <a:spcPts val="0"/>
              </a:spcAft>
              <a:buSzPts val="1600"/>
              <a:buChar char="❏"/>
            </a:pPr>
            <a:r>
              <a:rPr lang="en-US" sz="1500" b="1">
                <a:solidFill>
                  <a:schemeClr val="dk1"/>
                </a:solidFill>
                <a:latin typeface="Montserrat"/>
                <a:ea typeface="Montserrat"/>
                <a:cs typeface="Montserrat"/>
                <a:sym typeface="Montserrat"/>
              </a:rPr>
              <a:t>Descriptive Features: </a:t>
            </a:r>
            <a:r>
              <a:rPr lang="en-US" sz="1500">
                <a:solidFill>
                  <a:schemeClr val="dk1"/>
                </a:solidFill>
                <a:latin typeface="Montserrat"/>
                <a:ea typeface="Montserrat"/>
                <a:cs typeface="Montserrat"/>
                <a:sym typeface="Montserrat"/>
              </a:rPr>
              <a:t>Plot summaries, cast details, and description. We can also utilize natural language processing to analyze textual data, enhancing our understanding of a movie's content."</a:t>
            </a:r>
            <a:endParaRPr sz="1600">
              <a:latin typeface="Playfair Display"/>
              <a:ea typeface="Playfair Display"/>
              <a:cs typeface="Playfair Display"/>
              <a:sym typeface="Playfair Display"/>
            </a:endParaRPr>
          </a:p>
          <a:p>
            <a:pPr marL="0" lvl="0" indent="0" algn="l" rtl="0">
              <a:spcBef>
                <a:spcPts val="0"/>
              </a:spcBef>
              <a:spcAft>
                <a:spcPts val="0"/>
              </a:spcAft>
              <a:buNone/>
            </a:pPr>
            <a:endParaRPr sz="2615" b="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2050" b="1">
              <a:solidFill>
                <a:schemeClr val="dk1"/>
              </a:solidFill>
              <a:latin typeface="Playfair Display"/>
              <a:ea typeface="Playfair Display"/>
              <a:cs typeface="Playfair Display"/>
              <a:sym typeface="Playfair Display"/>
            </a:endParaRPr>
          </a:p>
        </p:txBody>
      </p:sp>
      <p:sp>
        <p:nvSpPr>
          <p:cNvPr id="823" name="Google Shape;823;p42"/>
          <p:cNvSpPr txBox="1"/>
          <p:nvPr/>
        </p:nvSpPr>
        <p:spPr>
          <a:xfrm>
            <a:off x="936900" y="1354400"/>
            <a:ext cx="67401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Playfair Display"/>
                <a:ea typeface="Playfair Display"/>
                <a:cs typeface="Playfair Display"/>
                <a:sym typeface="Playfair Display"/>
              </a:rPr>
              <a:t>Feature extraction involves gathering various types of data:</a:t>
            </a:r>
            <a:endParaRPr sz="18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3"/>
          <p:cNvSpPr txBox="1">
            <a:spLocks noGrp="1"/>
          </p:cNvSpPr>
          <p:nvPr>
            <p:ph type="title"/>
          </p:nvPr>
        </p:nvSpPr>
        <p:spPr>
          <a:xfrm>
            <a:off x="618450" y="54395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 Similarity Measurement</a:t>
            </a:r>
            <a:endParaRPr/>
          </a:p>
        </p:txBody>
      </p:sp>
      <p:cxnSp>
        <p:nvCxnSpPr>
          <p:cNvPr id="829" name="Google Shape;829;p43"/>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sp>
        <p:nvSpPr>
          <p:cNvPr id="830" name="Google Shape;830;p43"/>
          <p:cNvSpPr/>
          <p:nvPr/>
        </p:nvSpPr>
        <p:spPr>
          <a:xfrm rot="10800000">
            <a:off x="2993245" y="44737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3"/>
          <p:cNvSpPr txBox="1"/>
          <p:nvPr/>
        </p:nvSpPr>
        <p:spPr>
          <a:xfrm>
            <a:off x="936900" y="2084475"/>
            <a:ext cx="5042700" cy="2053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ontserrat"/>
              <a:buChar char="❏"/>
            </a:pPr>
            <a:r>
              <a:rPr lang="en-US" sz="1500" b="1">
                <a:solidFill>
                  <a:schemeClr val="dk1"/>
                </a:solidFill>
                <a:latin typeface="Montserrat"/>
                <a:ea typeface="Montserrat"/>
                <a:cs typeface="Montserrat"/>
                <a:sym typeface="Montserrat"/>
              </a:rPr>
              <a:t>Cosine Similarity: </a:t>
            </a:r>
            <a:r>
              <a:rPr lang="en-US" sz="1500">
                <a:solidFill>
                  <a:schemeClr val="dk1"/>
                </a:solidFill>
                <a:latin typeface="Montserrat"/>
                <a:ea typeface="Montserrat"/>
                <a:cs typeface="Montserrat"/>
                <a:sym typeface="Montserrat"/>
              </a:rPr>
              <a:t>Measures the cosine of the angle between two non-zero vectors.</a:t>
            </a: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l"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 In our project we used Cosine Similarity.</a:t>
            </a: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p:txBody>
      </p:sp>
      <p:grpSp>
        <p:nvGrpSpPr>
          <p:cNvPr id="832" name="Google Shape;832;p43"/>
          <p:cNvGrpSpPr/>
          <p:nvPr/>
        </p:nvGrpSpPr>
        <p:grpSpPr>
          <a:xfrm>
            <a:off x="7141411" y="4473802"/>
            <a:ext cx="2560434" cy="561594"/>
            <a:chOff x="2871050" y="2458250"/>
            <a:chExt cx="1107550" cy="242925"/>
          </a:xfrm>
        </p:grpSpPr>
        <p:sp>
          <p:nvSpPr>
            <p:cNvPr id="833" name="Google Shape;833;p43"/>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3"/>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3"/>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 name="Google Shape;836;p43"/>
          <p:cNvSpPr txBox="1"/>
          <p:nvPr/>
        </p:nvSpPr>
        <p:spPr>
          <a:xfrm>
            <a:off x="823075" y="1202000"/>
            <a:ext cx="74076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ontserrat"/>
                <a:ea typeface="Montserrat"/>
                <a:cs typeface="Montserrat"/>
                <a:sym typeface="Montserrat"/>
              </a:rPr>
              <a:t>To recommend movies, we need to measure similarity between items. Common techniques include:</a:t>
            </a:r>
            <a:endParaRPr sz="1900">
              <a:solidFill>
                <a:schemeClr val="dk1"/>
              </a:solidFill>
              <a:latin typeface="Montserrat"/>
              <a:ea typeface="Montserrat"/>
              <a:cs typeface="Montserrat"/>
              <a:sym typeface="Montserrat"/>
            </a:endParaRPr>
          </a:p>
        </p:txBody>
      </p:sp>
      <p:pic>
        <p:nvPicPr>
          <p:cNvPr id="837" name="Google Shape;837;p43"/>
          <p:cNvPicPr preferRelativeResize="0"/>
          <p:nvPr/>
        </p:nvPicPr>
        <p:blipFill>
          <a:blip r:embed="rId3">
            <a:alphaModFix/>
          </a:blip>
          <a:stretch>
            <a:fillRect/>
          </a:stretch>
        </p:blipFill>
        <p:spPr>
          <a:xfrm>
            <a:off x="5807150" y="1628125"/>
            <a:ext cx="3030001" cy="2892400"/>
          </a:xfrm>
          <a:prstGeom prst="rect">
            <a:avLst/>
          </a:prstGeom>
          <a:noFill/>
          <a:ln>
            <a:noFill/>
          </a:ln>
        </p:spPr>
      </p:pic>
      <p:sp>
        <p:nvSpPr>
          <p:cNvPr id="838" name="Google Shape;838;p43"/>
          <p:cNvSpPr/>
          <p:nvPr/>
        </p:nvSpPr>
        <p:spPr>
          <a:xfrm>
            <a:off x="8317661" y="140883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4"/>
          <p:cNvSpPr txBox="1">
            <a:spLocks noGrp="1"/>
          </p:cNvSpPr>
          <p:nvPr>
            <p:ph type="title"/>
          </p:nvPr>
        </p:nvSpPr>
        <p:spPr>
          <a:xfrm>
            <a:off x="618450" y="54395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Advantages of Content-Based Filtering</a:t>
            </a:r>
            <a:endParaRPr/>
          </a:p>
        </p:txBody>
      </p:sp>
      <p:cxnSp>
        <p:nvCxnSpPr>
          <p:cNvPr id="844" name="Google Shape;844;p44"/>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sp>
        <p:nvSpPr>
          <p:cNvPr id="845" name="Google Shape;845;p44"/>
          <p:cNvSpPr/>
          <p:nvPr/>
        </p:nvSpPr>
        <p:spPr>
          <a:xfrm rot="10800000">
            <a:off x="2993245" y="44737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4"/>
          <p:cNvSpPr/>
          <p:nvPr/>
        </p:nvSpPr>
        <p:spPr>
          <a:xfrm>
            <a:off x="8524211" y="26259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7" name="Google Shape;847;p44"/>
          <p:cNvGrpSpPr/>
          <p:nvPr/>
        </p:nvGrpSpPr>
        <p:grpSpPr>
          <a:xfrm>
            <a:off x="7141411" y="4473802"/>
            <a:ext cx="2560434" cy="561594"/>
            <a:chOff x="2871050" y="2458250"/>
            <a:chExt cx="1107550" cy="242925"/>
          </a:xfrm>
        </p:grpSpPr>
        <p:sp>
          <p:nvSpPr>
            <p:cNvPr id="848" name="Google Shape;848;p44"/>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4"/>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4"/>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 name="Google Shape;851;p44"/>
          <p:cNvSpPr txBox="1"/>
          <p:nvPr/>
        </p:nvSpPr>
        <p:spPr>
          <a:xfrm>
            <a:off x="860700" y="1916000"/>
            <a:ext cx="7241400" cy="1540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Personalized recommendations based on individual preferences.</a:t>
            </a: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l"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 Independence from data about other users, making it effective in niche markets.</a:t>
            </a:r>
            <a:endParaRPr sz="15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l"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 The ability to adapt to user preferences over time, improving the relevance of suggestions.</a:t>
            </a:r>
            <a:endParaRPr sz="1600" b="1">
              <a:latin typeface="Playfair Display"/>
              <a:ea typeface="Playfair Display"/>
              <a:cs typeface="Playfair Display"/>
              <a:sym typeface="Playfair Display"/>
            </a:endParaRPr>
          </a:p>
          <a:p>
            <a:pPr marL="457200" lvl="0" indent="0" algn="l" rtl="0">
              <a:spcBef>
                <a:spcPts val="0"/>
              </a:spcBef>
              <a:spcAft>
                <a:spcPts val="0"/>
              </a:spcAft>
              <a:buNone/>
            </a:pPr>
            <a:endParaRPr sz="1600">
              <a:latin typeface="Playfair Display"/>
              <a:ea typeface="Playfair Display"/>
              <a:cs typeface="Playfair Display"/>
              <a:sym typeface="Playfair Display"/>
            </a:endParaRPr>
          </a:p>
          <a:p>
            <a:pPr marL="0" lvl="0" indent="0" algn="l" rtl="0">
              <a:spcBef>
                <a:spcPts val="0"/>
              </a:spcBef>
              <a:spcAft>
                <a:spcPts val="0"/>
              </a:spcAft>
              <a:buNone/>
            </a:pPr>
            <a:endParaRPr sz="1600" b="1">
              <a:latin typeface="Playfair Display"/>
              <a:ea typeface="Playfair Display"/>
              <a:cs typeface="Playfair Display"/>
              <a:sym typeface="Playfair Display"/>
            </a:endParaRPr>
          </a:p>
          <a:p>
            <a:pPr marL="0" lvl="0" indent="0" algn="l" rtl="0">
              <a:spcBef>
                <a:spcPts val="0"/>
              </a:spcBef>
              <a:spcAft>
                <a:spcPts val="0"/>
              </a:spcAft>
              <a:buNone/>
            </a:pPr>
            <a:endParaRPr sz="2615" b="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2050" b="1">
              <a:solidFill>
                <a:schemeClr val="dk1"/>
              </a:solidFill>
              <a:latin typeface="Playfair Display"/>
              <a:ea typeface="Playfair Display"/>
              <a:cs typeface="Playfair Display"/>
              <a:sym typeface="Playfair Display"/>
            </a:endParaRPr>
          </a:p>
        </p:txBody>
      </p:sp>
      <p:sp>
        <p:nvSpPr>
          <p:cNvPr id="852" name="Google Shape;852;p44"/>
          <p:cNvSpPr txBox="1"/>
          <p:nvPr/>
        </p:nvSpPr>
        <p:spPr>
          <a:xfrm>
            <a:off x="772350" y="1354400"/>
            <a:ext cx="75993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Playfair Display"/>
                <a:ea typeface="Playfair Display"/>
                <a:cs typeface="Playfair Display"/>
                <a:sym typeface="Playfair Display"/>
              </a:rPr>
              <a:t>Content-based filtering offers several benefits:</a:t>
            </a:r>
            <a:endParaRPr sz="18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5"/>
          <p:cNvSpPr txBox="1">
            <a:spLocks noGrp="1"/>
          </p:cNvSpPr>
          <p:nvPr>
            <p:ph type="title"/>
          </p:nvPr>
        </p:nvSpPr>
        <p:spPr>
          <a:xfrm>
            <a:off x="618450" y="54395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Limitations of Content-Based Filtering</a:t>
            </a:r>
            <a:endParaRPr/>
          </a:p>
        </p:txBody>
      </p:sp>
      <p:cxnSp>
        <p:nvCxnSpPr>
          <p:cNvPr id="858" name="Google Shape;858;p45"/>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sp>
        <p:nvSpPr>
          <p:cNvPr id="859" name="Google Shape;859;p45"/>
          <p:cNvSpPr/>
          <p:nvPr/>
        </p:nvSpPr>
        <p:spPr>
          <a:xfrm rot="10800000">
            <a:off x="2993245" y="4473789"/>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5"/>
          <p:cNvSpPr/>
          <p:nvPr/>
        </p:nvSpPr>
        <p:spPr>
          <a:xfrm>
            <a:off x="8524211" y="26259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1" name="Google Shape;861;p45"/>
          <p:cNvGrpSpPr/>
          <p:nvPr/>
        </p:nvGrpSpPr>
        <p:grpSpPr>
          <a:xfrm>
            <a:off x="7141411" y="4473802"/>
            <a:ext cx="2560434" cy="561594"/>
            <a:chOff x="2871050" y="2458250"/>
            <a:chExt cx="1107550" cy="242925"/>
          </a:xfrm>
        </p:grpSpPr>
        <p:sp>
          <p:nvSpPr>
            <p:cNvPr id="862" name="Google Shape;862;p45"/>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5"/>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5"/>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5" name="Google Shape;865;p45"/>
          <p:cNvSpPr txBox="1"/>
          <p:nvPr/>
        </p:nvSpPr>
        <p:spPr>
          <a:xfrm>
            <a:off x="676872" y="1201040"/>
            <a:ext cx="7376100" cy="33234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1500"/>
              </a:spcBef>
              <a:spcAft>
                <a:spcPts val="0"/>
              </a:spcAft>
              <a:buClr>
                <a:schemeClr val="dk1"/>
              </a:buClr>
              <a:buSzPts val="1500"/>
              <a:buFont typeface="Montserrat"/>
              <a:buChar char="❏"/>
            </a:pPr>
            <a:r>
              <a:rPr lang="en-US" b="1" dirty="0">
                <a:solidFill>
                  <a:schemeClr val="dk1"/>
                </a:solidFill>
                <a:latin typeface="Montserrat"/>
                <a:ea typeface="Montserrat"/>
                <a:cs typeface="Montserrat"/>
                <a:sym typeface="Montserrat"/>
              </a:rPr>
              <a:t>Cold Start Problem:</a:t>
            </a:r>
            <a:r>
              <a:rPr lang="en-US" dirty="0">
                <a:solidFill>
                  <a:schemeClr val="dk1"/>
                </a:solidFill>
                <a:latin typeface="Montserrat"/>
                <a:ea typeface="Montserrat"/>
                <a:cs typeface="Montserrat"/>
                <a:sym typeface="Montserrat"/>
              </a:rPr>
              <a:t> Strategies for New Users: in Content-based recommendation systems address this by leveraging demographic information, preferences from similar user groups, or hybrid </a:t>
            </a:r>
            <a:r>
              <a:rPr lang="en-US" dirty="0" smtClean="0">
                <a:solidFill>
                  <a:schemeClr val="dk1"/>
                </a:solidFill>
                <a:latin typeface="Montserrat"/>
                <a:ea typeface="Montserrat"/>
                <a:cs typeface="Montserrat"/>
                <a:sym typeface="Montserrat"/>
              </a:rPr>
              <a:t>approaches.</a:t>
            </a:r>
          </a:p>
          <a:p>
            <a:pPr marL="133350" lvl="0" algn="just" rtl="0">
              <a:lnSpc>
                <a:spcPct val="115000"/>
              </a:lnSpc>
              <a:spcBef>
                <a:spcPts val="1500"/>
              </a:spcBef>
              <a:spcAft>
                <a:spcPts val="0"/>
              </a:spcAft>
              <a:buClr>
                <a:schemeClr val="dk1"/>
              </a:buClr>
              <a:buSzPts val="1500"/>
            </a:pPr>
            <a:endParaRPr sz="100" dirty="0">
              <a:solidFill>
                <a:schemeClr val="dk1"/>
              </a:solidFill>
              <a:latin typeface="Montserrat"/>
              <a:ea typeface="Montserrat"/>
              <a:cs typeface="Montserrat"/>
              <a:sym typeface="Montserrat"/>
            </a:endParaRPr>
          </a:p>
          <a:p>
            <a:pPr marL="457200" lvl="0" indent="-323850" algn="just" rtl="0">
              <a:lnSpc>
                <a:spcPct val="115000"/>
              </a:lnSpc>
              <a:spcBef>
                <a:spcPts val="0"/>
              </a:spcBef>
              <a:spcAft>
                <a:spcPts val="0"/>
              </a:spcAft>
              <a:buClr>
                <a:schemeClr val="dk1"/>
              </a:buClr>
              <a:buSzPts val="1500"/>
              <a:buFont typeface="Montserrat"/>
              <a:buChar char="❏"/>
            </a:pPr>
            <a:r>
              <a:rPr lang="en-US" b="1" dirty="0">
                <a:solidFill>
                  <a:schemeClr val="dk1"/>
                </a:solidFill>
                <a:latin typeface="Montserrat"/>
                <a:ea typeface="Montserrat"/>
                <a:cs typeface="Montserrat"/>
                <a:sym typeface="Montserrat"/>
              </a:rPr>
              <a:t>Over-Specialization: </a:t>
            </a:r>
            <a:r>
              <a:rPr lang="en-US" dirty="0">
                <a:solidFill>
                  <a:schemeClr val="dk1"/>
                </a:solidFill>
                <a:latin typeface="Montserrat"/>
                <a:ea typeface="Montserrat"/>
                <a:cs typeface="Montserrat"/>
                <a:sym typeface="Montserrat"/>
              </a:rPr>
              <a:t>Diversification Techniques: Content-based systems risk over-specialization, where users consistently recommend similar items, limiting their exposure to diverse content. </a:t>
            </a:r>
            <a:endParaRPr lang="en-US" dirty="0" smtClean="0">
              <a:solidFill>
                <a:schemeClr val="dk1"/>
              </a:solidFill>
              <a:latin typeface="Montserrat"/>
              <a:ea typeface="Montserrat"/>
              <a:cs typeface="Montserrat"/>
              <a:sym typeface="Montserrat"/>
            </a:endParaRPr>
          </a:p>
          <a:p>
            <a:pPr marL="133350" lvl="0" algn="just" rtl="0">
              <a:lnSpc>
                <a:spcPct val="115000"/>
              </a:lnSpc>
              <a:spcBef>
                <a:spcPts val="0"/>
              </a:spcBef>
              <a:spcAft>
                <a:spcPts val="0"/>
              </a:spcAft>
              <a:buClr>
                <a:schemeClr val="dk1"/>
              </a:buClr>
              <a:buSzPts val="1500"/>
            </a:pPr>
            <a:endParaRPr sz="800" dirty="0">
              <a:solidFill>
                <a:schemeClr val="dk1"/>
              </a:solidFill>
              <a:latin typeface="Montserrat"/>
              <a:ea typeface="Montserrat"/>
              <a:cs typeface="Montserrat"/>
              <a:sym typeface="Montserrat"/>
            </a:endParaRPr>
          </a:p>
          <a:p>
            <a:pPr marL="457200" lvl="0" indent="-323850" algn="just" rtl="0">
              <a:lnSpc>
                <a:spcPct val="115000"/>
              </a:lnSpc>
              <a:spcBef>
                <a:spcPts val="0"/>
              </a:spcBef>
              <a:spcAft>
                <a:spcPts val="0"/>
              </a:spcAft>
              <a:buClr>
                <a:schemeClr val="dk1"/>
              </a:buClr>
              <a:buSzPts val="1500"/>
              <a:buFont typeface="Montserrat"/>
              <a:buChar char="❏"/>
            </a:pPr>
            <a:r>
              <a:rPr lang="en-US" b="1" dirty="0">
                <a:solidFill>
                  <a:schemeClr val="dk1"/>
                </a:solidFill>
                <a:latin typeface="Montserrat"/>
                <a:ea typeface="Montserrat"/>
                <a:cs typeface="Montserrat"/>
                <a:sym typeface="Montserrat"/>
              </a:rPr>
              <a:t>Scalability: </a:t>
            </a:r>
            <a:r>
              <a:rPr lang="en-US" dirty="0">
                <a:solidFill>
                  <a:schemeClr val="dk1"/>
                </a:solidFill>
                <a:latin typeface="Montserrat"/>
                <a:ea typeface="Montserrat"/>
                <a:cs typeface="Montserrat"/>
                <a:sym typeface="Montserrat"/>
              </a:rPr>
              <a:t>Optimization and Parallelization: Scalability becomes a concern as user and item databases grow. Content-based systems must efficiently handle the increasing volume of data to provide real-time recommendations.</a:t>
            </a:r>
            <a:endParaRPr dirty="0">
              <a:latin typeface="Playfair Display"/>
              <a:ea typeface="Playfair Display"/>
              <a:cs typeface="Playfair Display"/>
              <a:sym typeface="Playfair Display"/>
            </a:endParaRPr>
          </a:p>
          <a:p>
            <a:pPr marL="0" lvl="0" indent="0" algn="l" rtl="0">
              <a:spcBef>
                <a:spcPts val="1500"/>
              </a:spcBef>
              <a:spcAft>
                <a:spcPts val="0"/>
              </a:spcAft>
              <a:buNone/>
            </a:pPr>
            <a:endParaRPr sz="2615" b="1" dirty="0">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2050" b="1" dirty="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6"/>
          <p:cNvSpPr/>
          <p:nvPr/>
        </p:nvSpPr>
        <p:spPr>
          <a:xfrm>
            <a:off x="4843450" y="539400"/>
            <a:ext cx="3584400" cy="406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1" name="Google Shape;871;p46"/>
          <p:cNvGrpSpPr/>
          <p:nvPr/>
        </p:nvGrpSpPr>
        <p:grpSpPr>
          <a:xfrm>
            <a:off x="5146235" y="1357535"/>
            <a:ext cx="2978821" cy="2424251"/>
            <a:chOff x="5404325" y="978525"/>
            <a:chExt cx="2636825" cy="2145925"/>
          </a:xfrm>
        </p:grpSpPr>
        <p:sp>
          <p:nvSpPr>
            <p:cNvPr id="872" name="Google Shape;872;p46"/>
            <p:cNvSpPr/>
            <p:nvPr/>
          </p:nvSpPr>
          <p:spPr>
            <a:xfrm>
              <a:off x="6280663" y="2804900"/>
              <a:ext cx="884150" cy="319550"/>
            </a:xfrm>
            <a:custGeom>
              <a:avLst/>
              <a:gdLst/>
              <a:ahLst/>
              <a:cxnLst/>
              <a:rect l="l" t="t" r="r" b="b"/>
              <a:pathLst>
                <a:path w="35366" h="12782" extrusionOk="0">
                  <a:moveTo>
                    <a:pt x="1" y="12781"/>
                  </a:moveTo>
                  <a:lnTo>
                    <a:pt x="1" y="11447"/>
                  </a:lnTo>
                  <a:lnTo>
                    <a:pt x="4158" y="10951"/>
                  </a:lnTo>
                  <a:lnTo>
                    <a:pt x="7043" y="1"/>
                  </a:lnTo>
                  <a:lnTo>
                    <a:pt x="28323" y="1"/>
                  </a:lnTo>
                  <a:lnTo>
                    <a:pt x="31208" y="10951"/>
                  </a:lnTo>
                  <a:lnTo>
                    <a:pt x="35365" y="11447"/>
                  </a:lnTo>
                  <a:lnTo>
                    <a:pt x="35365" y="1278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6"/>
            <p:cNvSpPr/>
            <p:nvPr/>
          </p:nvSpPr>
          <p:spPr>
            <a:xfrm>
              <a:off x="5404325" y="978525"/>
              <a:ext cx="2636825" cy="1596850"/>
            </a:xfrm>
            <a:custGeom>
              <a:avLst/>
              <a:gdLst/>
              <a:ahLst/>
              <a:cxnLst/>
              <a:rect l="l" t="t" r="r" b="b"/>
              <a:pathLst>
                <a:path w="105473" h="63874" extrusionOk="0">
                  <a:moveTo>
                    <a:pt x="0" y="63873"/>
                  </a:moveTo>
                  <a:lnTo>
                    <a:pt x="0" y="2389"/>
                  </a:lnTo>
                  <a:cubicBezTo>
                    <a:pt x="0" y="1055"/>
                    <a:pt x="1055" y="0"/>
                    <a:pt x="2389" y="0"/>
                  </a:cubicBezTo>
                  <a:lnTo>
                    <a:pt x="103115" y="0"/>
                  </a:lnTo>
                  <a:cubicBezTo>
                    <a:pt x="104418" y="0"/>
                    <a:pt x="105473" y="1055"/>
                    <a:pt x="105473" y="2389"/>
                  </a:cubicBezTo>
                  <a:lnTo>
                    <a:pt x="105473" y="63873"/>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6"/>
            <p:cNvSpPr/>
            <p:nvPr/>
          </p:nvSpPr>
          <p:spPr>
            <a:xfrm>
              <a:off x="5404325" y="2575350"/>
              <a:ext cx="2636825" cy="238100"/>
            </a:xfrm>
            <a:custGeom>
              <a:avLst/>
              <a:gdLst/>
              <a:ahLst/>
              <a:cxnLst/>
              <a:rect l="l" t="t" r="r" b="b"/>
              <a:pathLst>
                <a:path w="105473" h="9524" extrusionOk="0">
                  <a:moveTo>
                    <a:pt x="103115" y="9524"/>
                  </a:moveTo>
                  <a:lnTo>
                    <a:pt x="2389" y="9524"/>
                  </a:lnTo>
                  <a:cubicBezTo>
                    <a:pt x="1055" y="9524"/>
                    <a:pt x="0" y="8438"/>
                    <a:pt x="0" y="7135"/>
                  </a:cubicBezTo>
                  <a:lnTo>
                    <a:pt x="0" y="0"/>
                  </a:lnTo>
                  <a:lnTo>
                    <a:pt x="105473" y="0"/>
                  </a:lnTo>
                  <a:lnTo>
                    <a:pt x="105473" y="7135"/>
                  </a:lnTo>
                  <a:cubicBezTo>
                    <a:pt x="105473" y="8438"/>
                    <a:pt x="104418" y="9524"/>
                    <a:pt x="103115" y="9524"/>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6"/>
            <p:cNvSpPr/>
            <p:nvPr/>
          </p:nvSpPr>
          <p:spPr>
            <a:xfrm>
              <a:off x="6706438" y="1016525"/>
              <a:ext cx="32600" cy="32575"/>
            </a:xfrm>
            <a:custGeom>
              <a:avLst/>
              <a:gdLst/>
              <a:ahLst/>
              <a:cxnLst/>
              <a:rect l="l" t="t" r="r" b="b"/>
              <a:pathLst>
                <a:path w="1304" h="1303" extrusionOk="0">
                  <a:moveTo>
                    <a:pt x="559" y="0"/>
                  </a:moveTo>
                  <a:cubicBezTo>
                    <a:pt x="1055" y="0"/>
                    <a:pt x="1304" y="589"/>
                    <a:pt x="931" y="931"/>
                  </a:cubicBezTo>
                  <a:cubicBezTo>
                    <a:pt x="590" y="1303"/>
                    <a:pt x="1" y="1055"/>
                    <a:pt x="1" y="558"/>
                  </a:cubicBezTo>
                  <a:cubicBezTo>
                    <a:pt x="1" y="248"/>
                    <a:pt x="249" y="0"/>
                    <a:pt x="5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76" name="Google Shape;876;p46"/>
          <p:cNvCxnSpPr/>
          <p:nvPr/>
        </p:nvCxnSpPr>
        <p:spPr>
          <a:xfrm>
            <a:off x="4837225" y="539591"/>
            <a:ext cx="0" cy="4695900"/>
          </a:xfrm>
          <a:prstGeom prst="straightConnector1">
            <a:avLst/>
          </a:prstGeom>
          <a:noFill/>
          <a:ln w="9525" cap="flat" cmpd="sng">
            <a:solidFill>
              <a:schemeClr val="dk1"/>
            </a:solidFill>
            <a:prstDash val="solid"/>
            <a:round/>
            <a:headEnd type="none" w="sm" len="sm"/>
            <a:tailEnd type="none" w="sm" len="sm"/>
          </a:ln>
        </p:spPr>
      </p:cxnSp>
      <p:cxnSp>
        <p:nvCxnSpPr>
          <p:cNvPr id="877" name="Google Shape;877;p46"/>
          <p:cNvCxnSpPr/>
          <p:nvPr/>
        </p:nvCxnSpPr>
        <p:spPr>
          <a:xfrm>
            <a:off x="4841800" y="4604000"/>
            <a:ext cx="3587700" cy="0"/>
          </a:xfrm>
          <a:prstGeom prst="straightConnector1">
            <a:avLst/>
          </a:prstGeom>
          <a:noFill/>
          <a:ln w="9525" cap="flat" cmpd="sng">
            <a:solidFill>
              <a:schemeClr val="dk1"/>
            </a:solidFill>
            <a:prstDash val="solid"/>
            <a:round/>
            <a:headEnd type="none" w="sm" len="sm"/>
            <a:tailEnd type="none" w="sm" len="sm"/>
          </a:ln>
        </p:spPr>
      </p:cxnSp>
      <p:cxnSp>
        <p:nvCxnSpPr>
          <p:cNvPr id="878" name="Google Shape;878;p46"/>
          <p:cNvCxnSpPr/>
          <p:nvPr/>
        </p:nvCxnSpPr>
        <p:spPr>
          <a:xfrm>
            <a:off x="8421625" y="539591"/>
            <a:ext cx="0" cy="4695900"/>
          </a:xfrm>
          <a:prstGeom prst="straightConnector1">
            <a:avLst/>
          </a:prstGeom>
          <a:noFill/>
          <a:ln w="9525" cap="flat" cmpd="sng">
            <a:solidFill>
              <a:schemeClr val="dk1"/>
            </a:solidFill>
            <a:prstDash val="solid"/>
            <a:round/>
            <a:headEnd type="none" w="sm" len="sm"/>
            <a:tailEnd type="none" w="sm" len="sm"/>
          </a:ln>
        </p:spPr>
      </p:cxnSp>
      <p:sp>
        <p:nvSpPr>
          <p:cNvPr id="879" name="Google Shape;879;p46"/>
          <p:cNvSpPr/>
          <p:nvPr/>
        </p:nvSpPr>
        <p:spPr>
          <a:xfrm rot="10800000">
            <a:off x="1546321" y="3970774"/>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6"/>
          <p:cNvSpPr/>
          <p:nvPr/>
        </p:nvSpPr>
        <p:spPr>
          <a:xfrm>
            <a:off x="2445811"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1" name="Google Shape;881;p46"/>
          <p:cNvGrpSpPr/>
          <p:nvPr/>
        </p:nvGrpSpPr>
        <p:grpSpPr>
          <a:xfrm>
            <a:off x="6908911" y="3912089"/>
            <a:ext cx="2560434" cy="561594"/>
            <a:chOff x="2871050" y="2458250"/>
            <a:chExt cx="1107550" cy="242925"/>
          </a:xfrm>
        </p:grpSpPr>
        <p:sp>
          <p:nvSpPr>
            <p:cNvPr id="882" name="Google Shape;882;p46"/>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6"/>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6"/>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5" name="Google Shape;885;p46"/>
          <p:cNvGrpSpPr/>
          <p:nvPr/>
        </p:nvGrpSpPr>
        <p:grpSpPr>
          <a:xfrm>
            <a:off x="201777" y="924063"/>
            <a:ext cx="1441459" cy="315279"/>
            <a:chOff x="4290125" y="2631325"/>
            <a:chExt cx="500750" cy="109525"/>
          </a:xfrm>
        </p:grpSpPr>
        <p:sp>
          <p:nvSpPr>
            <p:cNvPr id="886" name="Google Shape;886;p46"/>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6"/>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6"/>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9" name="Google Shape;889;p46"/>
          <p:cNvSpPr txBox="1">
            <a:spLocks noGrp="1"/>
          </p:cNvSpPr>
          <p:nvPr>
            <p:ph type="title"/>
          </p:nvPr>
        </p:nvSpPr>
        <p:spPr>
          <a:xfrm>
            <a:off x="1238726" y="219734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US" sz="2400"/>
              <a:t>Azure Integration</a:t>
            </a:r>
            <a:br>
              <a:rPr lang="en-US" sz="2400"/>
            </a:br>
            <a:r>
              <a:rPr lang="en-US" sz="2400"/>
              <a:t>&amp; Final Deployment</a:t>
            </a:r>
            <a:endParaRPr sz="2400"/>
          </a:p>
        </p:txBody>
      </p:sp>
      <p:sp>
        <p:nvSpPr>
          <p:cNvPr id="890" name="Google Shape;890;p46"/>
          <p:cNvSpPr txBox="1"/>
          <p:nvPr/>
        </p:nvSpPr>
        <p:spPr>
          <a:xfrm>
            <a:off x="2598208" y="1400464"/>
            <a:ext cx="1748730" cy="81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US" sz="6000" b="0" i="0" u="none" strike="noStrike" cap="none">
                <a:solidFill>
                  <a:schemeClr val="accent1"/>
                </a:solidFill>
                <a:latin typeface="Montserrat"/>
                <a:ea typeface="Montserrat"/>
                <a:cs typeface="Montserrat"/>
                <a:sym typeface="Montserrat"/>
              </a:rPr>
              <a:t>05</a:t>
            </a:r>
            <a:endParaRPr sz="6000" b="0" i="0" u="none" strike="noStrike" cap="none">
              <a:solidFill>
                <a:schemeClr val="accent1"/>
              </a:solidFill>
              <a:latin typeface="Montserrat"/>
              <a:ea typeface="Montserrat"/>
              <a:cs typeface="Montserrat"/>
              <a:sym typeface="Montserrat"/>
            </a:endParaRPr>
          </a:p>
        </p:txBody>
      </p:sp>
      <p:pic>
        <p:nvPicPr>
          <p:cNvPr id="891" name="Google Shape;891;p46"/>
          <p:cNvPicPr preferRelativeResize="0"/>
          <p:nvPr/>
        </p:nvPicPr>
        <p:blipFill>
          <a:blip r:embed="rId3">
            <a:alphaModFix/>
          </a:blip>
          <a:stretch>
            <a:fillRect/>
          </a:stretch>
        </p:blipFill>
        <p:spPr>
          <a:xfrm>
            <a:off x="5154575" y="1560350"/>
            <a:ext cx="2949725" cy="16384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7"/>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 Introduction to Azure OpenAI</a:t>
            </a:r>
            <a:endParaRPr/>
          </a:p>
        </p:txBody>
      </p:sp>
      <p:sp>
        <p:nvSpPr>
          <p:cNvPr id="897" name="Google Shape;897;p47"/>
          <p:cNvSpPr txBox="1"/>
          <p:nvPr/>
        </p:nvSpPr>
        <p:spPr>
          <a:xfrm>
            <a:off x="927775" y="1319775"/>
            <a:ext cx="6674700" cy="27882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Font typeface="Montserrat"/>
              <a:buChar char="❏"/>
            </a:pPr>
            <a:r>
              <a:rPr lang="en-US" sz="1500" b="1" dirty="0">
                <a:solidFill>
                  <a:schemeClr val="dk1"/>
                </a:solidFill>
                <a:latin typeface="Montserrat"/>
                <a:ea typeface="Montserrat"/>
                <a:cs typeface="Montserrat"/>
                <a:sym typeface="Montserrat"/>
              </a:rPr>
              <a:t>Definition: </a:t>
            </a:r>
            <a:r>
              <a:rPr lang="en-US" sz="1500" dirty="0">
                <a:solidFill>
                  <a:schemeClr val="dk1"/>
                </a:solidFill>
                <a:latin typeface="Montserrat"/>
                <a:ea typeface="Montserrat"/>
                <a:cs typeface="Montserrat"/>
                <a:sym typeface="Montserrat"/>
              </a:rPr>
              <a:t>A cloud-based service providing access to </a:t>
            </a:r>
            <a:r>
              <a:rPr lang="en-US" sz="1500" dirty="0" err="1">
                <a:solidFill>
                  <a:schemeClr val="dk1"/>
                </a:solidFill>
                <a:latin typeface="Montserrat"/>
                <a:ea typeface="Montserrat"/>
                <a:cs typeface="Montserrat"/>
                <a:sym typeface="Montserrat"/>
              </a:rPr>
              <a:t>OpenAI’s</a:t>
            </a:r>
            <a:r>
              <a:rPr lang="en-US" sz="1500" dirty="0">
                <a:solidFill>
                  <a:schemeClr val="dk1"/>
                </a:solidFill>
                <a:latin typeface="Montserrat"/>
                <a:ea typeface="Montserrat"/>
                <a:cs typeface="Montserrat"/>
                <a:sym typeface="Montserrat"/>
              </a:rPr>
              <a:t> models.</a:t>
            </a:r>
            <a:endParaRPr sz="1500"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dirty="0">
              <a:solidFill>
                <a:schemeClr val="dk1"/>
              </a:solidFill>
              <a:latin typeface="Montserrat"/>
              <a:ea typeface="Montserrat"/>
              <a:cs typeface="Montserrat"/>
              <a:sym typeface="Montserrat"/>
            </a:endParaRPr>
          </a:p>
          <a:p>
            <a:pPr marL="457200" lvl="0" indent="-323850" algn="just" rtl="0">
              <a:spcBef>
                <a:spcPts val="0"/>
              </a:spcBef>
              <a:spcAft>
                <a:spcPts val="0"/>
              </a:spcAft>
              <a:buClr>
                <a:schemeClr val="dk1"/>
              </a:buClr>
              <a:buSzPts val="1500"/>
              <a:buFont typeface="Montserrat"/>
              <a:buChar char="❏"/>
            </a:pPr>
            <a:r>
              <a:rPr lang="en-US" sz="1500" b="1" dirty="0">
                <a:solidFill>
                  <a:schemeClr val="dk1"/>
                </a:solidFill>
                <a:latin typeface="Montserrat"/>
                <a:ea typeface="Montserrat"/>
                <a:cs typeface="Montserrat"/>
                <a:sym typeface="Montserrat"/>
              </a:rPr>
              <a:t>Purpose: </a:t>
            </a:r>
            <a:r>
              <a:rPr lang="en-US" sz="1500" dirty="0">
                <a:solidFill>
                  <a:schemeClr val="dk1"/>
                </a:solidFill>
                <a:latin typeface="Montserrat"/>
                <a:ea typeface="Montserrat"/>
                <a:cs typeface="Montserrat"/>
                <a:sym typeface="Montserrat"/>
              </a:rPr>
              <a:t>Enhancing applications with AI-driven capabilities</a:t>
            </a:r>
            <a:r>
              <a:rPr lang="en-US" sz="1500" dirty="0" smtClean="0">
                <a:solidFill>
                  <a:schemeClr val="dk1"/>
                </a:solidFill>
                <a:latin typeface="Montserrat"/>
                <a:ea typeface="Montserrat"/>
                <a:cs typeface="Montserrat"/>
                <a:sym typeface="Montserrat"/>
              </a:rPr>
              <a:t>.</a:t>
            </a:r>
          </a:p>
          <a:p>
            <a:pPr marL="133350" lvl="0" algn="just" rtl="0">
              <a:spcBef>
                <a:spcPts val="0"/>
              </a:spcBef>
              <a:spcAft>
                <a:spcPts val="0"/>
              </a:spcAft>
              <a:buClr>
                <a:schemeClr val="dk1"/>
              </a:buClr>
              <a:buSzPts val="1500"/>
            </a:pPr>
            <a:endParaRPr sz="1500" dirty="0">
              <a:solidFill>
                <a:schemeClr val="dk1"/>
              </a:solidFill>
              <a:latin typeface="Montserrat"/>
              <a:ea typeface="Montserrat"/>
              <a:cs typeface="Montserrat"/>
              <a:sym typeface="Montserrat"/>
            </a:endParaRPr>
          </a:p>
          <a:p>
            <a:pPr marL="457200" lvl="0" indent="-323850" algn="just" rtl="0">
              <a:spcBef>
                <a:spcPts val="0"/>
              </a:spcBef>
              <a:spcAft>
                <a:spcPts val="0"/>
              </a:spcAft>
              <a:buClr>
                <a:schemeClr val="dk1"/>
              </a:buClr>
              <a:buSzPts val="1500"/>
              <a:buFont typeface="Montserrat"/>
              <a:buChar char="❏"/>
            </a:pPr>
            <a:r>
              <a:rPr lang="en-US" sz="1500" dirty="0">
                <a:solidFill>
                  <a:schemeClr val="dk1"/>
                </a:solidFill>
                <a:latin typeface="Montserrat"/>
                <a:ea typeface="Montserrat"/>
                <a:cs typeface="Montserrat"/>
                <a:sym typeface="Montserrat"/>
              </a:rPr>
              <a:t>Azure </a:t>
            </a:r>
            <a:r>
              <a:rPr lang="en-US" sz="1500" dirty="0" err="1">
                <a:solidFill>
                  <a:schemeClr val="dk1"/>
                </a:solidFill>
                <a:latin typeface="Montserrat"/>
                <a:ea typeface="Montserrat"/>
                <a:cs typeface="Montserrat"/>
                <a:sym typeface="Montserrat"/>
              </a:rPr>
              <a:t>OpenAI</a:t>
            </a:r>
            <a:r>
              <a:rPr lang="en-US" sz="1500" dirty="0">
                <a:solidFill>
                  <a:schemeClr val="dk1"/>
                </a:solidFill>
                <a:latin typeface="Montserrat"/>
                <a:ea typeface="Montserrat"/>
                <a:cs typeface="Montserrat"/>
                <a:sym typeface="Montserrat"/>
              </a:rPr>
              <a:t> is a service that allows developers to integrate </a:t>
            </a:r>
            <a:r>
              <a:rPr lang="en-US" sz="1500" dirty="0" err="1">
                <a:solidFill>
                  <a:schemeClr val="dk1"/>
                </a:solidFill>
                <a:latin typeface="Montserrat"/>
                <a:ea typeface="Montserrat"/>
                <a:cs typeface="Montserrat"/>
                <a:sym typeface="Montserrat"/>
              </a:rPr>
              <a:t>OpenAI's</a:t>
            </a:r>
            <a:r>
              <a:rPr lang="en-US" sz="1500" dirty="0">
                <a:solidFill>
                  <a:schemeClr val="dk1"/>
                </a:solidFill>
                <a:latin typeface="Montserrat"/>
                <a:ea typeface="Montserrat"/>
                <a:cs typeface="Montserrat"/>
                <a:sym typeface="Montserrat"/>
              </a:rPr>
              <a:t> advanced models into their applications, enabling them to leverage natural language processing, code generation, and </a:t>
            </a:r>
            <a:r>
              <a:rPr lang="en-US" sz="1500" dirty="0" smtClean="0">
                <a:solidFill>
                  <a:schemeClr val="dk1"/>
                </a:solidFill>
                <a:latin typeface="Montserrat"/>
                <a:ea typeface="Montserrat"/>
                <a:cs typeface="Montserrat"/>
                <a:sym typeface="Montserrat"/>
              </a:rPr>
              <a:t>more.</a:t>
            </a:r>
            <a:endParaRPr sz="1600" dirty="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8"/>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How It Works</a:t>
            </a:r>
            <a:endParaRPr/>
          </a:p>
        </p:txBody>
      </p:sp>
      <p:sp>
        <p:nvSpPr>
          <p:cNvPr id="903" name="Google Shape;903;p48"/>
          <p:cNvSpPr txBox="1"/>
          <p:nvPr/>
        </p:nvSpPr>
        <p:spPr>
          <a:xfrm>
            <a:off x="722400" y="1441000"/>
            <a:ext cx="7699200" cy="24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Playfair Display"/>
              <a:ea typeface="Playfair Display"/>
              <a:cs typeface="Playfair Display"/>
              <a:sym typeface="Playfair Display"/>
            </a:endParaRPr>
          </a:p>
        </p:txBody>
      </p:sp>
      <p:pic>
        <p:nvPicPr>
          <p:cNvPr id="904" name="Google Shape;904;p48"/>
          <p:cNvPicPr preferRelativeResize="0"/>
          <p:nvPr/>
        </p:nvPicPr>
        <p:blipFill>
          <a:blip r:embed="rId3">
            <a:alphaModFix/>
          </a:blip>
          <a:stretch>
            <a:fillRect/>
          </a:stretch>
        </p:blipFill>
        <p:spPr>
          <a:xfrm>
            <a:off x="810000" y="1205250"/>
            <a:ext cx="7611575" cy="31687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2"/>
          <p:cNvSpPr txBox="1">
            <a:spLocks noGrp="1"/>
          </p:cNvSpPr>
          <p:nvPr>
            <p:ph type="title"/>
          </p:nvPr>
        </p:nvSpPr>
        <p:spPr>
          <a:xfrm>
            <a:off x="1318951" y="1605794"/>
            <a:ext cx="3343500" cy="1034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2800"/>
              <a:t>Introduction</a:t>
            </a:r>
            <a:endParaRPr sz="2800"/>
          </a:p>
        </p:txBody>
      </p:sp>
      <p:sp>
        <p:nvSpPr>
          <p:cNvPr id="427" name="Google Shape;427;p22"/>
          <p:cNvSpPr txBox="1">
            <a:spLocks noGrp="1"/>
          </p:cNvSpPr>
          <p:nvPr>
            <p:ph type="title" idx="2"/>
          </p:nvPr>
        </p:nvSpPr>
        <p:spPr>
          <a:xfrm>
            <a:off x="3155225" y="1232963"/>
            <a:ext cx="1351200" cy="81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0"/>
              <a:buNone/>
            </a:pPr>
            <a:r>
              <a:rPr lang="en-US"/>
              <a:t>01</a:t>
            </a:r>
            <a:endParaRPr/>
          </a:p>
        </p:txBody>
      </p:sp>
      <p:sp>
        <p:nvSpPr>
          <p:cNvPr id="428" name="Google Shape;428;p22"/>
          <p:cNvSpPr/>
          <p:nvPr/>
        </p:nvSpPr>
        <p:spPr>
          <a:xfrm>
            <a:off x="4837225" y="539500"/>
            <a:ext cx="3584400" cy="406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9" name="Google Shape;429;p22"/>
          <p:cNvCxnSpPr/>
          <p:nvPr/>
        </p:nvCxnSpPr>
        <p:spPr>
          <a:xfrm>
            <a:off x="4830175" y="534975"/>
            <a:ext cx="0" cy="4790700"/>
          </a:xfrm>
          <a:prstGeom prst="straightConnector1">
            <a:avLst/>
          </a:prstGeom>
          <a:noFill/>
          <a:ln w="9525" cap="flat" cmpd="sng">
            <a:solidFill>
              <a:schemeClr val="dk1"/>
            </a:solidFill>
            <a:prstDash val="solid"/>
            <a:round/>
            <a:headEnd type="none" w="sm" len="sm"/>
            <a:tailEnd type="none" w="sm" len="sm"/>
          </a:ln>
        </p:spPr>
      </p:cxnSp>
      <p:cxnSp>
        <p:nvCxnSpPr>
          <p:cNvPr id="430" name="Google Shape;430;p22"/>
          <p:cNvCxnSpPr/>
          <p:nvPr/>
        </p:nvCxnSpPr>
        <p:spPr>
          <a:xfrm>
            <a:off x="8421625" y="534975"/>
            <a:ext cx="0" cy="4825200"/>
          </a:xfrm>
          <a:prstGeom prst="straightConnector1">
            <a:avLst/>
          </a:prstGeom>
          <a:noFill/>
          <a:ln w="9525" cap="flat" cmpd="sng">
            <a:solidFill>
              <a:schemeClr val="dk1"/>
            </a:solidFill>
            <a:prstDash val="solid"/>
            <a:round/>
            <a:headEnd type="none" w="sm" len="sm"/>
            <a:tailEnd type="none" w="sm" len="sm"/>
          </a:ln>
        </p:spPr>
      </p:cxnSp>
      <p:sp>
        <p:nvSpPr>
          <p:cNvPr id="431" name="Google Shape;431;p22"/>
          <p:cNvSpPr/>
          <p:nvPr/>
        </p:nvSpPr>
        <p:spPr>
          <a:xfrm>
            <a:off x="7703377" y="467677"/>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2"/>
          <p:cNvSpPr/>
          <p:nvPr/>
        </p:nvSpPr>
        <p:spPr>
          <a:xfrm rot="10800000">
            <a:off x="4506320" y="376571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3" name="Google Shape;433;p22"/>
          <p:cNvGrpSpPr/>
          <p:nvPr/>
        </p:nvGrpSpPr>
        <p:grpSpPr>
          <a:xfrm>
            <a:off x="6583561" y="2367452"/>
            <a:ext cx="2560434" cy="561594"/>
            <a:chOff x="2871050" y="2458250"/>
            <a:chExt cx="1107550" cy="242925"/>
          </a:xfrm>
        </p:grpSpPr>
        <p:sp>
          <p:nvSpPr>
            <p:cNvPr id="434" name="Google Shape;434;p22"/>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2"/>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2"/>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22"/>
          <p:cNvGrpSpPr/>
          <p:nvPr/>
        </p:nvGrpSpPr>
        <p:grpSpPr>
          <a:xfrm>
            <a:off x="2801302" y="4604180"/>
            <a:ext cx="1441459" cy="315279"/>
            <a:chOff x="4290125" y="2631325"/>
            <a:chExt cx="500750" cy="109525"/>
          </a:xfrm>
        </p:grpSpPr>
        <p:sp>
          <p:nvSpPr>
            <p:cNvPr id="438" name="Google Shape;438;p22"/>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2"/>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2"/>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22"/>
          <p:cNvGrpSpPr/>
          <p:nvPr/>
        </p:nvGrpSpPr>
        <p:grpSpPr>
          <a:xfrm>
            <a:off x="6845967" y="3263731"/>
            <a:ext cx="1203039" cy="1147701"/>
            <a:chOff x="2894400" y="3965450"/>
            <a:chExt cx="361425" cy="344800"/>
          </a:xfrm>
        </p:grpSpPr>
        <p:sp>
          <p:nvSpPr>
            <p:cNvPr id="442" name="Google Shape;442;p22"/>
            <p:cNvSpPr/>
            <p:nvPr/>
          </p:nvSpPr>
          <p:spPr>
            <a:xfrm>
              <a:off x="2923400" y="3965450"/>
              <a:ext cx="332425" cy="332125"/>
            </a:xfrm>
            <a:custGeom>
              <a:avLst/>
              <a:gdLst/>
              <a:ahLst/>
              <a:cxnLst/>
              <a:rect l="l" t="t" r="r" b="b"/>
              <a:pathLst>
                <a:path w="13297" h="13285" extrusionOk="0">
                  <a:moveTo>
                    <a:pt x="6643" y="0"/>
                  </a:moveTo>
                  <a:cubicBezTo>
                    <a:pt x="2972" y="0"/>
                    <a:pt x="0" y="2972"/>
                    <a:pt x="0" y="6643"/>
                  </a:cubicBezTo>
                  <a:cubicBezTo>
                    <a:pt x="0" y="10313"/>
                    <a:pt x="2972" y="13285"/>
                    <a:pt x="6643" y="13285"/>
                  </a:cubicBezTo>
                  <a:cubicBezTo>
                    <a:pt x="10313" y="13285"/>
                    <a:pt x="13296" y="10313"/>
                    <a:pt x="13296" y="6643"/>
                  </a:cubicBezTo>
                  <a:cubicBezTo>
                    <a:pt x="13296" y="2972"/>
                    <a:pt x="10313" y="0"/>
                    <a:pt x="6643"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2"/>
            <p:cNvSpPr/>
            <p:nvPr/>
          </p:nvSpPr>
          <p:spPr>
            <a:xfrm>
              <a:off x="2920025" y="4003300"/>
              <a:ext cx="281200" cy="256425"/>
            </a:xfrm>
            <a:custGeom>
              <a:avLst/>
              <a:gdLst/>
              <a:ahLst/>
              <a:cxnLst/>
              <a:rect l="l" t="t" r="r" b="b"/>
              <a:pathLst>
                <a:path w="11248" h="10257" extrusionOk="0">
                  <a:moveTo>
                    <a:pt x="5625" y="0"/>
                  </a:moveTo>
                  <a:cubicBezTo>
                    <a:pt x="4312" y="0"/>
                    <a:pt x="3000" y="501"/>
                    <a:pt x="2004" y="1503"/>
                  </a:cubicBezTo>
                  <a:cubicBezTo>
                    <a:pt x="0" y="3507"/>
                    <a:pt x="0" y="6750"/>
                    <a:pt x="2004" y="8754"/>
                  </a:cubicBezTo>
                  <a:cubicBezTo>
                    <a:pt x="3000" y="9756"/>
                    <a:pt x="4312" y="10257"/>
                    <a:pt x="5625" y="10257"/>
                  </a:cubicBezTo>
                  <a:cubicBezTo>
                    <a:pt x="6938" y="10257"/>
                    <a:pt x="8252" y="9756"/>
                    <a:pt x="9254" y="8754"/>
                  </a:cubicBezTo>
                  <a:cubicBezTo>
                    <a:pt x="11247" y="6750"/>
                    <a:pt x="11247" y="3507"/>
                    <a:pt x="9254" y="1503"/>
                  </a:cubicBezTo>
                  <a:cubicBezTo>
                    <a:pt x="8252" y="501"/>
                    <a:pt x="6938" y="0"/>
                    <a:pt x="5625" y="0"/>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2"/>
            <p:cNvSpPr/>
            <p:nvPr/>
          </p:nvSpPr>
          <p:spPr>
            <a:xfrm>
              <a:off x="2932400" y="4287475"/>
              <a:ext cx="114300" cy="22775"/>
            </a:xfrm>
            <a:custGeom>
              <a:avLst/>
              <a:gdLst/>
              <a:ahLst/>
              <a:cxnLst/>
              <a:rect l="l" t="t" r="r" b="b"/>
              <a:pathLst>
                <a:path w="4572" h="911" extrusionOk="0">
                  <a:moveTo>
                    <a:pt x="2527" y="1"/>
                  </a:moveTo>
                  <a:cubicBezTo>
                    <a:pt x="1491" y="1"/>
                    <a:pt x="254" y="164"/>
                    <a:pt x="1" y="911"/>
                  </a:cubicBezTo>
                  <a:lnTo>
                    <a:pt x="1138" y="911"/>
                  </a:lnTo>
                  <a:cubicBezTo>
                    <a:pt x="1390" y="319"/>
                    <a:pt x="2976" y="230"/>
                    <a:pt x="3901" y="230"/>
                  </a:cubicBezTo>
                  <a:cubicBezTo>
                    <a:pt x="4296" y="230"/>
                    <a:pt x="4571" y="246"/>
                    <a:pt x="4571" y="246"/>
                  </a:cubicBezTo>
                  <a:lnTo>
                    <a:pt x="4020" y="100"/>
                  </a:lnTo>
                  <a:cubicBezTo>
                    <a:pt x="4020" y="100"/>
                    <a:pt x="3335" y="1"/>
                    <a:pt x="2527" y="1"/>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2"/>
            <p:cNvSpPr/>
            <p:nvPr/>
          </p:nvSpPr>
          <p:spPr>
            <a:xfrm>
              <a:off x="2894400" y="3965450"/>
              <a:ext cx="332425" cy="332125"/>
            </a:xfrm>
            <a:custGeom>
              <a:avLst/>
              <a:gdLst/>
              <a:ahLst/>
              <a:cxnLst/>
              <a:rect l="l" t="t" r="r" b="b"/>
              <a:pathLst>
                <a:path w="13297" h="13285" extrusionOk="0">
                  <a:moveTo>
                    <a:pt x="6654" y="1036"/>
                  </a:moveTo>
                  <a:cubicBezTo>
                    <a:pt x="7645" y="1036"/>
                    <a:pt x="8456" y="1847"/>
                    <a:pt x="8456" y="2848"/>
                  </a:cubicBezTo>
                  <a:cubicBezTo>
                    <a:pt x="8456" y="3839"/>
                    <a:pt x="7645" y="4650"/>
                    <a:pt x="6654" y="4650"/>
                  </a:cubicBezTo>
                  <a:cubicBezTo>
                    <a:pt x="5652" y="4650"/>
                    <a:pt x="4842" y="3839"/>
                    <a:pt x="4842" y="2848"/>
                  </a:cubicBezTo>
                  <a:cubicBezTo>
                    <a:pt x="4842" y="1847"/>
                    <a:pt x="5652" y="1036"/>
                    <a:pt x="6654" y="1036"/>
                  </a:cubicBezTo>
                  <a:close/>
                  <a:moveTo>
                    <a:pt x="3040" y="3662"/>
                  </a:moveTo>
                  <a:cubicBezTo>
                    <a:pt x="3223" y="3662"/>
                    <a:pt x="3409" y="3690"/>
                    <a:pt x="3592" y="3749"/>
                  </a:cubicBezTo>
                  <a:cubicBezTo>
                    <a:pt x="4538" y="4064"/>
                    <a:pt x="5056" y="5078"/>
                    <a:pt x="4752" y="6023"/>
                  </a:cubicBezTo>
                  <a:cubicBezTo>
                    <a:pt x="4507" y="6786"/>
                    <a:pt x="3793" y="7270"/>
                    <a:pt x="3031" y="7270"/>
                  </a:cubicBezTo>
                  <a:cubicBezTo>
                    <a:pt x="2847" y="7270"/>
                    <a:pt x="2661" y="7242"/>
                    <a:pt x="2477" y="7183"/>
                  </a:cubicBezTo>
                  <a:cubicBezTo>
                    <a:pt x="1532" y="6879"/>
                    <a:pt x="1014" y="5854"/>
                    <a:pt x="1318" y="4909"/>
                  </a:cubicBezTo>
                  <a:cubicBezTo>
                    <a:pt x="1572" y="4146"/>
                    <a:pt x="2280" y="3662"/>
                    <a:pt x="3040" y="3662"/>
                  </a:cubicBezTo>
                  <a:close/>
                  <a:moveTo>
                    <a:pt x="10259" y="3662"/>
                  </a:moveTo>
                  <a:cubicBezTo>
                    <a:pt x="11021" y="3662"/>
                    <a:pt x="11734" y="4146"/>
                    <a:pt x="11979" y="4909"/>
                  </a:cubicBezTo>
                  <a:cubicBezTo>
                    <a:pt x="12283" y="5854"/>
                    <a:pt x="11765" y="6879"/>
                    <a:pt x="10820" y="7183"/>
                  </a:cubicBezTo>
                  <a:cubicBezTo>
                    <a:pt x="10636" y="7242"/>
                    <a:pt x="10450" y="7270"/>
                    <a:pt x="10266" y="7270"/>
                  </a:cubicBezTo>
                  <a:cubicBezTo>
                    <a:pt x="9504" y="7270"/>
                    <a:pt x="8791" y="6786"/>
                    <a:pt x="8546" y="6023"/>
                  </a:cubicBezTo>
                  <a:cubicBezTo>
                    <a:pt x="8242" y="5078"/>
                    <a:pt x="8760" y="4064"/>
                    <a:pt x="9705" y="3749"/>
                  </a:cubicBezTo>
                  <a:cubicBezTo>
                    <a:pt x="9889" y="3690"/>
                    <a:pt x="10075" y="3662"/>
                    <a:pt x="10259" y="3662"/>
                  </a:cubicBezTo>
                  <a:close/>
                  <a:moveTo>
                    <a:pt x="8876" y="7909"/>
                  </a:moveTo>
                  <a:cubicBezTo>
                    <a:pt x="9433" y="7909"/>
                    <a:pt x="9987" y="8168"/>
                    <a:pt x="10347" y="8658"/>
                  </a:cubicBezTo>
                  <a:cubicBezTo>
                    <a:pt x="10932" y="9457"/>
                    <a:pt x="10752" y="10583"/>
                    <a:pt x="9942" y="11168"/>
                  </a:cubicBezTo>
                  <a:cubicBezTo>
                    <a:pt x="9617" y="11403"/>
                    <a:pt x="9243" y="11516"/>
                    <a:pt x="8872" y="11516"/>
                  </a:cubicBezTo>
                  <a:cubicBezTo>
                    <a:pt x="8317" y="11516"/>
                    <a:pt x="7771" y="11261"/>
                    <a:pt x="7420" y="10774"/>
                  </a:cubicBezTo>
                  <a:cubicBezTo>
                    <a:pt x="6834" y="9964"/>
                    <a:pt x="7015" y="8838"/>
                    <a:pt x="7825" y="8252"/>
                  </a:cubicBezTo>
                  <a:cubicBezTo>
                    <a:pt x="8142" y="8021"/>
                    <a:pt x="8510" y="7909"/>
                    <a:pt x="8876" y="7909"/>
                  </a:cubicBezTo>
                  <a:close/>
                  <a:moveTo>
                    <a:pt x="4422" y="7909"/>
                  </a:moveTo>
                  <a:cubicBezTo>
                    <a:pt x="4787" y="7909"/>
                    <a:pt x="5155" y="8021"/>
                    <a:pt x="5472" y="8252"/>
                  </a:cubicBezTo>
                  <a:cubicBezTo>
                    <a:pt x="6283" y="8838"/>
                    <a:pt x="6463" y="9964"/>
                    <a:pt x="5877" y="10774"/>
                  </a:cubicBezTo>
                  <a:cubicBezTo>
                    <a:pt x="5524" y="11264"/>
                    <a:pt x="4973" y="11523"/>
                    <a:pt x="4414" y="11523"/>
                  </a:cubicBezTo>
                  <a:cubicBezTo>
                    <a:pt x="4047" y="11523"/>
                    <a:pt x="3677" y="11412"/>
                    <a:pt x="3356" y="11180"/>
                  </a:cubicBezTo>
                  <a:cubicBezTo>
                    <a:pt x="2545" y="10594"/>
                    <a:pt x="2376" y="9457"/>
                    <a:pt x="2962" y="8658"/>
                  </a:cubicBezTo>
                  <a:cubicBezTo>
                    <a:pt x="3315" y="8168"/>
                    <a:pt x="3866" y="7909"/>
                    <a:pt x="4422" y="7909"/>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2"/>
            <p:cNvSpPr/>
            <p:nvPr/>
          </p:nvSpPr>
          <p:spPr>
            <a:xfrm>
              <a:off x="2894400" y="3965450"/>
              <a:ext cx="332425" cy="332125"/>
            </a:xfrm>
            <a:custGeom>
              <a:avLst/>
              <a:gdLst/>
              <a:ahLst/>
              <a:cxnLst/>
              <a:rect l="l" t="t" r="r" b="b"/>
              <a:pathLst>
                <a:path w="13297" h="13285" extrusionOk="0">
                  <a:moveTo>
                    <a:pt x="6654" y="405"/>
                  </a:moveTo>
                  <a:cubicBezTo>
                    <a:pt x="10099" y="405"/>
                    <a:pt x="12891" y="3197"/>
                    <a:pt x="12891" y="6643"/>
                  </a:cubicBezTo>
                  <a:cubicBezTo>
                    <a:pt x="12891" y="10088"/>
                    <a:pt x="10099" y="12880"/>
                    <a:pt x="6654" y="12880"/>
                  </a:cubicBezTo>
                  <a:cubicBezTo>
                    <a:pt x="3209" y="12880"/>
                    <a:pt x="417" y="10088"/>
                    <a:pt x="417" y="6643"/>
                  </a:cubicBezTo>
                  <a:cubicBezTo>
                    <a:pt x="417" y="3197"/>
                    <a:pt x="3209" y="405"/>
                    <a:pt x="6654" y="405"/>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2"/>
            <p:cNvSpPr/>
            <p:nvPr/>
          </p:nvSpPr>
          <p:spPr>
            <a:xfrm>
              <a:off x="3038500" y="4109275"/>
              <a:ext cx="44225" cy="44200"/>
            </a:xfrm>
            <a:custGeom>
              <a:avLst/>
              <a:gdLst/>
              <a:ahLst/>
              <a:cxnLst/>
              <a:rect l="l" t="t" r="r" b="b"/>
              <a:pathLst>
                <a:path w="1769" h="1768" extrusionOk="0">
                  <a:moveTo>
                    <a:pt x="890" y="0"/>
                  </a:moveTo>
                  <a:cubicBezTo>
                    <a:pt x="395" y="0"/>
                    <a:pt x="1" y="394"/>
                    <a:pt x="1" y="890"/>
                  </a:cubicBezTo>
                  <a:cubicBezTo>
                    <a:pt x="1" y="1374"/>
                    <a:pt x="395" y="1768"/>
                    <a:pt x="890" y="1768"/>
                  </a:cubicBezTo>
                  <a:cubicBezTo>
                    <a:pt x="1374" y="1768"/>
                    <a:pt x="1768" y="1374"/>
                    <a:pt x="1768" y="890"/>
                  </a:cubicBezTo>
                  <a:cubicBezTo>
                    <a:pt x="1768" y="394"/>
                    <a:pt x="1374" y="0"/>
                    <a:pt x="890" y="0"/>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2"/>
            <p:cNvSpPr/>
            <p:nvPr/>
          </p:nvSpPr>
          <p:spPr>
            <a:xfrm>
              <a:off x="3053700" y="4124175"/>
              <a:ext cx="14100" cy="14375"/>
            </a:xfrm>
            <a:custGeom>
              <a:avLst/>
              <a:gdLst/>
              <a:ahLst/>
              <a:cxnLst/>
              <a:rect l="l" t="t" r="r" b="b"/>
              <a:pathLst>
                <a:path w="564" h="575" extrusionOk="0">
                  <a:moveTo>
                    <a:pt x="282" y="1"/>
                  </a:moveTo>
                  <a:cubicBezTo>
                    <a:pt x="125" y="1"/>
                    <a:pt x="1" y="136"/>
                    <a:pt x="1" y="294"/>
                  </a:cubicBezTo>
                  <a:cubicBezTo>
                    <a:pt x="1" y="451"/>
                    <a:pt x="125" y="575"/>
                    <a:pt x="282" y="575"/>
                  </a:cubicBezTo>
                  <a:cubicBezTo>
                    <a:pt x="440" y="575"/>
                    <a:pt x="564" y="451"/>
                    <a:pt x="564" y="294"/>
                  </a:cubicBezTo>
                  <a:cubicBezTo>
                    <a:pt x="564" y="136"/>
                    <a:pt x="440" y="1"/>
                    <a:pt x="2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 name="Google Shape;449;p22"/>
          <p:cNvGrpSpPr/>
          <p:nvPr/>
        </p:nvGrpSpPr>
        <p:grpSpPr>
          <a:xfrm>
            <a:off x="5321357" y="918633"/>
            <a:ext cx="1449237" cy="1262575"/>
            <a:chOff x="2762400" y="3264900"/>
            <a:chExt cx="482725" cy="420550"/>
          </a:xfrm>
        </p:grpSpPr>
        <p:sp>
          <p:nvSpPr>
            <p:cNvPr id="450" name="Google Shape;450;p22"/>
            <p:cNvSpPr/>
            <p:nvPr/>
          </p:nvSpPr>
          <p:spPr>
            <a:xfrm>
              <a:off x="2788300" y="3384525"/>
              <a:ext cx="456825" cy="300925"/>
            </a:xfrm>
            <a:custGeom>
              <a:avLst/>
              <a:gdLst/>
              <a:ahLst/>
              <a:cxnLst/>
              <a:rect l="l" t="t" r="r" b="b"/>
              <a:pathLst>
                <a:path w="18273" h="12037" extrusionOk="0">
                  <a:moveTo>
                    <a:pt x="17653" y="0"/>
                  </a:moveTo>
                  <a:lnTo>
                    <a:pt x="0" y="1013"/>
                  </a:lnTo>
                  <a:lnTo>
                    <a:pt x="608" y="11506"/>
                  </a:lnTo>
                  <a:cubicBezTo>
                    <a:pt x="619" y="11807"/>
                    <a:pt x="866" y="12037"/>
                    <a:pt x="1154" y="12037"/>
                  </a:cubicBezTo>
                  <a:cubicBezTo>
                    <a:pt x="1167" y="12037"/>
                    <a:pt x="1180" y="12036"/>
                    <a:pt x="1194" y="12035"/>
                  </a:cubicBezTo>
                  <a:lnTo>
                    <a:pt x="17721" y="11089"/>
                  </a:lnTo>
                  <a:cubicBezTo>
                    <a:pt x="18036" y="11078"/>
                    <a:pt x="18272" y="10808"/>
                    <a:pt x="18250" y="10504"/>
                  </a:cubicBezTo>
                  <a:lnTo>
                    <a:pt x="1765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2"/>
            <p:cNvSpPr/>
            <p:nvPr/>
          </p:nvSpPr>
          <p:spPr>
            <a:xfrm>
              <a:off x="2771125" y="3264900"/>
              <a:ext cx="459650" cy="122725"/>
            </a:xfrm>
            <a:custGeom>
              <a:avLst/>
              <a:gdLst/>
              <a:ahLst/>
              <a:cxnLst/>
              <a:rect l="l" t="t" r="r" b="b"/>
              <a:pathLst>
                <a:path w="18386" h="4909" extrusionOk="0">
                  <a:moveTo>
                    <a:pt x="18081" y="0"/>
                  </a:moveTo>
                  <a:lnTo>
                    <a:pt x="1" y="3130"/>
                  </a:lnTo>
                  <a:lnTo>
                    <a:pt x="316" y="4909"/>
                  </a:lnTo>
                  <a:lnTo>
                    <a:pt x="18385" y="1779"/>
                  </a:lnTo>
                  <a:lnTo>
                    <a:pt x="18081"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2"/>
            <p:cNvSpPr/>
            <p:nvPr/>
          </p:nvSpPr>
          <p:spPr>
            <a:xfrm>
              <a:off x="2824600" y="3329625"/>
              <a:ext cx="43650" cy="47025"/>
            </a:xfrm>
            <a:custGeom>
              <a:avLst/>
              <a:gdLst/>
              <a:ahLst/>
              <a:cxnLst/>
              <a:rect l="l" t="t" r="r" b="b"/>
              <a:pathLst>
                <a:path w="1746" h="1881" extrusionOk="0">
                  <a:moveTo>
                    <a:pt x="1003" y="1"/>
                  </a:moveTo>
                  <a:lnTo>
                    <a:pt x="1" y="170"/>
                  </a:lnTo>
                  <a:lnTo>
                    <a:pt x="744" y="1881"/>
                  </a:lnTo>
                  <a:lnTo>
                    <a:pt x="1746" y="1701"/>
                  </a:lnTo>
                  <a:lnTo>
                    <a:pt x="1003"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2"/>
            <p:cNvSpPr/>
            <p:nvPr/>
          </p:nvSpPr>
          <p:spPr>
            <a:xfrm>
              <a:off x="2891875" y="3317800"/>
              <a:ext cx="43375" cy="47050"/>
            </a:xfrm>
            <a:custGeom>
              <a:avLst/>
              <a:gdLst/>
              <a:ahLst/>
              <a:cxnLst/>
              <a:rect l="l" t="t" r="r" b="b"/>
              <a:pathLst>
                <a:path w="1735" h="1882" extrusionOk="0">
                  <a:moveTo>
                    <a:pt x="1002" y="1"/>
                  </a:moveTo>
                  <a:lnTo>
                    <a:pt x="0" y="181"/>
                  </a:lnTo>
                  <a:lnTo>
                    <a:pt x="732" y="1881"/>
                  </a:lnTo>
                  <a:lnTo>
                    <a:pt x="1734" y="1712"/>
                  </a:lnTo>
                  <a:lnTo>
                    <a:pt x="1002"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2"/>
            <p:cNvSpPr/>
            <p:nvPr/>
          </p:nvSpPr>
          <p:spPr>
            <a:xfrm>
              <a:off x="2958850" y="3306275"/>
              <a:ext cx="43650" cy="47025"/>
            </a:xfrm>
            <a:custGeom>
              <a:avLst/>
              <a:gdLst/>
              <a:ahLst/>
              <a:cxnLst/>
              <a:rect l="l" t="t" r="r" b="b"/>
              <a:pathLst>
                <a:path w="1746" h="1881" extrusionOk="0">
                  <a:moveTo>
                    <a:pt x="1003" y="0"/>
                  </a:moveTo>
                  <a:lnTo>
                    <a:pt x="1" y="169"/>
                  </a:lnTo>
                  <a:lnTo>
                    <a:pt x="744" y="1880"/>
                  </a:lnTo>
                  <a:lnTo>
                    <a:pt x="1746" y="1712"/>
                  </a:lnTo>
                  <a:lnTo>
                    <a:pt x="100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2"/>
            <p:cNvSpPr/>
            <p:nvPr/>
          </p:nvSpPr>
          <p:spPr>
            <a:xfrm>
              <a:off x="3026125" y="3294725"/>
              <a:ext cx="43375" cy="47025"/>
            </a:xfrm>
            <a:custGeom>
              <a:avLst/>
              <a:gdLst/>
              <a:ahLst/>
              <a:cxnLst/>
              <a:rect l="l" t="t" r="r" b="b"/>
              <a:pathLst>
                <a:path w="1735" h="1881" extrusionOk="0">
                  <a:moveTo>
                    <a:pt x="1002" y="1"/>
                  </a:moveTo>
                  <a:lnTo>
                    <a:pt x="0" y="170"/>
                  </a:lnTo>
                  <a:lnTo>
                    <a:pt x="732" y="1881"/>
                  </a:lnTo>
                  <a:lnTo>
                    <a:pt x="1734" y="1701"/>
                  </a:lnTo>
                  <a:lnTo>
                    <a:pt x="1002"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2"/>
            <p:cNvSpPr/>
            <p:nvPr/>
          </p:nvSpPr>
          <p:spPr>
            <a:xfrm>
              <a:off x="3093100" y="3282900"/>
              <a:ext cx="43650" cy="47025"/>
            </a:xfrm>
            <a:custGeom>
              <a:avLst/>
              <a:gdLst/>
              <a:ahLst/>
              <a:cxnLst/>
              <a:rect l="l" t="t" r="r" b="b"/>
              <a:pathLst>
                <a:path w="1746" h="1881" extrusionOk="0">
                  <a:moveTo>
                    <a:pt x="1003" y="1"/>
                  </a:moveTo>
                  <a:lnTo>
                    <a:pt x="1" y="181"/>
                  </a:lnTo>
                  <a:lnTo>
                    <a:pt x="744" y="1881"/>
                  </a:lnTo>
                  <a:lnTo>
                    <a:pt x="1746" y="1712"/>
                  </a:lnTo>
                  <a:lnTo>
                    <a:pt x="1003"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2"/>
            <p:cNvSpPr/>
            <p:nvPr/>
          </p:nvSpPr>
          <p:spPr>
            <a:xfrm>
              <a:off x="3160375" y="3271375"/>
              <a:ext cx="43650" cy="47025"/>
            </a:xfrm>
            <a:custGeom>
              <a:avLst/>
              <a:gdLst/>
              <a:ahLst/>
              <a:cxnLst/>
              <a:rect l="l" t="t" r="r" b="b"/>
              <a:pathLst>
                <a:path w="1746" h="1881" extrusionOk="0">
                  <a:moveTo>
                    <a:pt x="1003" y="0"/>
                  </a:moveTo>
                  <a:lnTo>
                    <a:pt x="1" y="169"/>
                  </a:lnTo>
                  <a:lnTo>
                    <a:pt x="744" y="1880"/>
                  </a:lnTo>
                  <a:lnTo>
                    <a:pt x="1746" y="1712"/>
                  </a:lnTo>
                  <a:lnTo>
                    <a:pt x="100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2"/>
            <p:cNvSpPr/>
            <p:nvPr/>
          </p:nvSpPr>
          <p:spPr>
            <a:xfrm>
              <a:off x="2778450" y="3355250"/>
              <a:ext cx="460475" cy="71500"/>
            </a:xfrm>
            <a:custGeom>
              <a:avLst/>
              <a:gdLst/>
              <a:ahLst/>
              <a:cxnLst/>
              <a:rect l="l" t="t" r="r" b="b"/>
              <a:pathLst>
                <a:path w="18419" h="2860" extrusionOk="0">
                  <a:moveTo>
                    <a:pt x="18317" y="0"/>
                  </a:moveTo>
                  <a:lnTo>
                    <a:pt x="0" y="1047"/>
                  </a:lnTo>
                  <a:lnTo>
                    <a:pt x="102" y="2860"/>
                  </a:lnTo>
                  <a:lnTo>
                    <a:pt x="18419" y="1813"/>
                  </a:lnTo>
                  <a:lnTo>
                    <a:pt x="18317"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2"/>
            <p:cNvSpPr/>
            <p:nvPr/>
          </p:nvSpPr>
          <p:spPr>
            <a:xfrm>
              <a:off x="2832200" y="3377200"/>
              <a:ext cx="38875" cy="45900"/>
            </a:xfrm>
            <a:custGeom>
              <a:avLst/>
              <a:gdLst/>
              <a:ahLst/>
              <a:cxnLst/>
              <a:rect l="l" t="t" r="r" b="b"/>
              <a:pathLst>
                <a:path w="1555" h="1836" extrusionOk="0">
                  <a:moveTo>
                    <a:pt x="1014" y="0"/>
                  </a:moveTo>
                  <a:lnTo>
                    <a:pt x="1" y="57"/>
                  </a:lnTo>
                  <a:lnTo>
                    <a:pt x="541" y="1835"/>
                  </a:lnTo>
                  <a:lnTo>
                    <a:pt x="1554" y="1779"/>
                  </a:lnTo>
                  <a:lnTo>
                    <a:pt x="1014"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2"/>
            <p:cNvSpPr/>
            <p:nvPr/>
          </p:nvSpPr>
          <p:spPr>
            <a:xfrm>
              <a:off x="2900025" y="3373250"/>
              <a:ext cx="38875" cy="45900"/>
            </a:xfrm>
            <a:custGeom>
              <a:avLst/>
              <a:gdLst/>
              <a:ahLst/>
              <a:cxnLst/>
              <a:rect l="l" t="t" r="r" b="b"/>
              <a:pathLst>
                <a:path w="1555" h="1836" extrusionOk="0">
                  <a:moveTo>
                    <a:pt x="1025" y="1"/>
                  </a:moveTo>
                  <a:lnTo>
                    <a:pt x="1" y="57"/>
                  </a:lnTo>
                  <a:lnTo>
                    <a:pt x="541" y="1836"/>
                  </a:lnTo>
                  <a:lnTo>
                    <a:pt x="1554" y="1780"/>
                  </a:lnTo>
                  <a:lnTo>
                    <a:pt x="1025"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2"/>
            <p:cNvSpPr/>
            <p:nvPr/>
          </p:nvSpPr>
          <p:spPr>
            <a:xfrm>
              <a:off x="2968150" y="3369325"/>
              <a:ext cx="38850" cy="45900"/>
            </a:xfrm>
            <a:custGeom>
              <a:avLst/>
              <a:gdLst/>
              <a:ahLst/>
              <a:cxnLst/>
              <a:rect l="l" t="t" r="r" b="b"/>
              <a:pathLst>
                <a:path w="1554" h="1836" extrusionOk="0">
                  <a:moveTo>
                    <a:pt x="1014" y="0"/>
                  </a:moveTo>
                  <a:lnTo>
                    <a:pt x="0" y="56"/>
                  </a:lnTo>
                  <a:lnTo>
                    <a:pt x="541" y="1835"/>
                  </a:lnTo>
                  <a:lnTo>
                    <a:pt x="1554" y="1779"/>
                  </a:lnTo>
                  <a:lnTo>
                    <a:pt x="1014"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2"/>
            <p:cNvSpPr/>
            <p:nvPr/>
          </p:nvSpPr>
          <p:spPr>
            <a:xfrm>
              <a:off x="3036250" y="3365375"/>
              <a:ext cx="38875" cy="45900"/>
            </a:xfrm>
            <a:custGeom>
              <a:avLst/>
              <a:gdLst/>
              <a:ahLst/>
              <a:cxnLst/>
              <a:rect l="l" t="t" r="r" b="b"/>
              <a:pathLst>
                <a:path w="1555" h="1836" extrusionOk="0">
                  <a:moveTo>
                    <a:pt x="1014" y="1"/>
                  </a:moveTo>
                  <a:lnTo>
                    <a:pt x="1" y="57"/>
                  </a:lnTo>
                  <a:lnTo>
                    <a:pt x="541" y="1836"/>
                  </a:lnTo>
                  <a:lnTo>
                    <a:pt x="1554" y="1779"/>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2"/>
            <p:cNvSpPr/>
            <p:nvPr/>
          </p:nvSpPr>
          <p:spPr>
            <a:xfrm>
              <a:off x="3104375" y="3361425"/>
              <a:ext cx="38850" cy="46200"/>
            </a:xfrm>
            <a:custGeom>
              <a:avLst/>
              <a:gdLst/>
              <a:ahLst/>
              <a:cxnLst/>
              <a:rect l="l" t="t" r="r" b="b"/>
              <a:pathLst>
                <a:path w="1554" h="1848" extrusionOk="0">
                  <a:moveTo>
                    <a:pt x="1014" y="1"/>
                  </a:moveTo>
                  <a:lnTo>
                    <a:pt x="0" y="57"/>
                  </a:lnTo>
                  <a:lnTo>
                    <a:pt x="541" y="1847"/>
                  </a:lnTo>
                  <a:lnTo>
                    <a:pt x="1554" y="1780"/>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2"/>
            <p:cNvSpPr/>
            <p:nvPr/>
          </p:nvSpPr>
          <p:spPr>
            <a:xfrm>
              <a:off x="3172475" y="3357775"/>
              <a:ext cx="38875" cy="45900"/>
            </a:xfrm>
            <a:custGeom>
              <a:avLst/>
              <a:gdLst/>
              <a:ahLst/>
              <a:cxnLst/>
              <a:rect l="l" t="t" r="r" b="b"/>
              <a:pathLst>
                <a:path w="1555" h="1836" extrusionOk="0">
                  <a:moveTo>
                    <a:pt x="1014" y="1"/>
                  </a:moveTo>
                  <a:lnTo>
                    <a:pt x="1" y="57"/>
                  </a:lnTo>
                  <a:lnTo>
                    <a:pt x="530" y="1836"/>
                  </a:lnTo>
                  <a:lnTo>
                    <a:pt x="1554" y="1779"/>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2"/>
            <p:cNvSpPr/>
            <p:nvPr/>
          </p:nvSpPr>
          <p:spPr>
            <a:xfrm>
              <a:off x="2762400" y="3329625"/>
              <a:ext cx="67575" cy="101375"/>
            </a:xfrm>
            <a:custGeom>
              <a:avLst/>
              <a:gdLst/>
              <a:ahLst/>
              <a:cxnLst/>
              <a:rect l="l" t="t" r="r" b="b"/>
              <a:pathLst>
                <a:path w="2703" h="4055" extrusionOk="0">
                  <a:moveTo>
                    <a:pt x="2331" y="1"/>
                  </a:moveTo>
                  <a:lnTo>
                    <a:pt x="338" y="248"/>
                  </a:lnTo>
                  <a:cubicBezTo>
                    <a:pt x="147" y="271"/>
                    <a:pt x="1" y="440"/>
                    <a:pt x="12" y="642"/>
                  </a:cubicBezTo>
                  <a:lnTo>
                    <a:pt x="226" y="3705"/>
                  </a:lnTo>
                  <a:cubicBezTo>
                    <a:pt x="237" y="3901"/>
                    <a:pt x="405" y="4054"/>
                    <a:pt x="599" y="4054"/>
                  </a:cubicBezTo>
                  <a:cubicBezTo>
                    <a:pt x="606" y="4054"/>
                    <a:pt x="613" y="4054"/>
                    <a:pt x="620" y="4054"/>
                  </a:cubicBezTo>
                  <a:lnTo>
                    <a:pt x="2703" y="3952"/>
                  </a:lnTo>
                  <a:lnTo>
                    <a:pt x="233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2"/>
            <p:cNvSpPr/>
            <p:nvPr/>
          </p:nvSpPr>
          <p:spPr>
            <a:xfrm>
              <a:off x="2784075" y="3394075"/>
              <a:ext cx="22550" cy="17475"/>
            </a:xfrm>
            <a:custGeom>
              <a:avLst/>
              <a:gdLst/>
              <a:ahLst/>
              <a:cxnLst/>
              <a:rect l="l" t="t" r="r" b="b"/>
              <a:pathLst>
                <a:path w="902" h="699" extrusionOk="0">
                  <a:moveTo>
                    <a:pt x="451" y="1"/>
                  </a:moveTo>
                  <a:cubicBezTo>
                    <a:pt x="0" y="1"/>
                    <a:pt x="0" y="699"/>
                    <a:pt x="451" y="699"/>
                  </a:cubicBezTo>
                  <a:cubicBezTo>
                    <a:pt x="901" y="699"/>
                    <a:pt x="901" y="1"/>
                    <a:pt x="4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2"/>
            <p:cNvSpPr/>
            <p:nvPr/>
          </p:nvSpPr>
          <p:spPr>
            <a:xfrm>
              <a:off x="2781550" y="3351300"/>
              <a:ext cx="22525" cy="17475"/>
            </a:xfrm>
            <a:custGeom>
              <a:avLst/>
              <a:gdLst/>
              <a:ahLst/>
              <a:cxnLst/>
              <a:rect l="l" t="t" r="r" b="b"/>
              <a:pathLst>
                <a:path w="901" h="699" extrusionOk="0">
                  <a:moveTo>
                    <a:pt x="450" y="1"/>
                  </a:moveTo>
                  <a:cubicBezTo>
                    <a:pt x="0" y="1"/>
                    <a:pt x="0" y="699"/>
                    <a:pt x="450" y="699"/>
                  </a:cubicBezTo>
                  <a:cubicBezTo>
                    <a:pt x="901" y="699"/>
                    <a:pt x="901" y="1"/>
                    <a:pt x="4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2"/>
            <p:cNvSpPr/>
            <p:nvPr/>
          </p:nvSpPr>
          <p:spPr>
            <a:xfrm>
              <a:off x="2804900" y="3448125"/>
              <a:ext cx="409550" cy="23375"/>
            </a:xfrm>
            <a:custGeom>
              <a:avLst/>
              <a:gdLst/>
              <a:ahLst/>
              <a:cxnLst/>
              <a:rect l="l" t="t" r="r" b="b"/>
              <a:pathLst>
                <a:path w="16382" h="935" fill="none" extrusionOk="0">
                  <a:moveTo>
                    <a:pt x="1" y="935"/>
                  </a:moveTo>
                  <a:lnTo>
                    <a:pt x="16381" y="0"/>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2"/>
            <p:cNvSpPr/>
            <p:nvPr/>
          </p:nvSpPr>
          <p:spPr>
            <a:xfrm>
              <a:off x="2811650" y="3569150"/>
              <a:ext cx="409825" cy="23375"/>
            </a:xfrm>
            <a:custGeom>
              <a:avLst/>
              <a:gdLst/>
              <a:ahLst/>
              <a:cxnLst/>
              <a:rect l="l" t="t" r="r" b="b"/>
              <a:pathLst>
                <a:path w="16393" h="935" fill="none" extrusionOk="0">
                  <a:moveTo>
                    <a:pt x="1" y="935"/>
                  </a:moveTo>
                  <a:lnTo>
                    <a:pt x="16393" y="1"/>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2"/>
            <p:cNvSpPr/>
            <p:nvPr/>
          </p:nvSpPr>
          <p:spPr>
            <a:xfrm>
              <a:off x="3008675" y="3459950"/>
              <a:ext cx="7050" cy="121050"/>
            </a:xfrm>
            <a:custGeom>
              <a:avLst/>
              <a:gdLst/>
              <a:ahLst/>
              <a:cxnLst/>
              <a:rect l="l" t="t" r="r" b="b"/>
              <a:pathLst>
                <a:path w="282" h="4842" fill="none" extrusionOk="0">
                  <a:moveTo>
                    <a:pt x="0" y="0"/>
                  </a:moveTo>
                  <a:lnTo>
                    <a:pt x="282" y="4841"/>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9"/>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How It Works</a:t>
            </a:r>
            <a:endParaRPr/>
          </a:p>
        </p:txBody>
      </p:sp>
      <p:sp>
        <p:nvSpPr>
          <p:cNvPr id="910" name="Google Shape;910;p49"/>
          <p:cNvSpPr txBox="1"/>
          <p:nvPr/>
        </p:nvSpPr>
        <p:spPr>
          <a:xfrm>
            <a:off x="722400" y="1441000"/>
            <a:ext cx="7560600" cy="2442000"/>
          </a:xfrm>
          <a:prstGeom prst="rect">
            <a:avLst/>
          </a:prstGeom>
          <a:noFill/>
          <a:ln>
            <a:noFill/>
          </a:ln>
        </p:spPr>
        <p:txBody>
          <a:bodyPr spcFirstLastPara="1" wrap="square" lIns="91425" tIns="91425" rIns="91425" bIns="91425" anchor="t" anchorCtr="0">
            <a:noAutofit/>
          </a:bodyPr>
          <a:lstStyle/>
          <a:p>
            <a:pPr marL="457200" marR="0" lvl="0" indent="-323850" algn="just" rtl="0">
              <a:lnSpc>
                <a:spcPct val="100000"/>
              </a:lnSpc>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Azure OpenAI operates through a robust architecture where users access OpenAI’s models via API. This allows for easy integration into existing applications, leveraging Azure’s cloud infrastructure.</a:t>
            </a:r>
            <a:endParaRPr sz="1500">
              <a:solidFill>
                <a:schemeClr val="dk1"/>
              </a:solidFill>
              <a:latin typeface="Montserrat"/>
              <a:ea typeface="Montserrat"/>
              <a:cs typeface="Montserrat"/>
              <a:sym typeface="Montserrat"/>
            </a:endParaRPr>
          </a:p>
          <a:p>
            <a:pPr marL="457200" marR="0" lvl="0" indent="0" algn="just" rtl="0">
              <a:lnSpc>
                <a:spcPct val="100000"/>
              </a:lnSpc>
              <a:spcBef>
                <a:spcPts val="0"/>
              </a:spcBef>
              <a:spcAft>
                <a:spcPts val="0"/>
              </a:spcAft>
              <a:buNone/>
            </a:pPr>
            <a:endParaRPr sz="1500">
              <a:solidFill>
                <a:schemeClr val="dk1"/>
              </a:solidFill>
              <a:latin typeface="Montserrat"/>
              <a:ea typeface="Montserrat"/>
              <a:cs typeface="Montserrat"/>
              <a:sym typeface="Montserrat"/>
            </a:endParaRPr>
          </a:p>
          <a:p>
            <a:pPr marL="457200" marR="0" lvl="0" indent="-317500" algn="just" rtl="0">
              <a:lnSpc>
                <a:spcPct val="100000"/>
              </a:lnSpc>
              <a:spcBef>
                <a:spcPts val="0"/>
              </a:spcBef>
              <a:spcAft>
                <a:spcPts val="0"/>
              </a:spcAft>
              <a:buClr>
                <a:schemeClr val="dk1"/>
              </a:buClr>
              <a:buSzPts val="1400"/>
              <a:buChar char="❏"/>
            </a:pPr>
            <a:r>
              <a:rPr lang="en-US" sz="1500">
                <a:solidFill>
                  <a:schemeClr val="dk1"/>
                </a:solidFill>
                <a:latin typeface="Montserrat"/>
                <a:ea typeface="Montserrat"/>
                <a:cs typeface="Montserrat"/>
                <a:sym typeface="Montserrat"/>
              </a:rPr>
              <a:t>By using Azure OpenAI, organizations can enhance productivity through automation, improve user engagement with personalized interactions, and significantly reduce development time for AI-driven features</a:t>
            </a:r>
            <a:r>
              <a:rPr lang="en-US" sz="1600">
                <a:solidFill>
                  <a:schemeClr val="dk1"/>
                </a:solidFill>
                <a:latin typeface="Playfair Display"/>
                <a:ea typeface="Playfair Display"/>
                <a:cs typeface="Playfair Display"/>
                <a:sym typeface="Playfair Display"/>
              </a:rPr>
              <a:t>.</a:t>
            </a:r>
            <a:endParaRPr sz="160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0"/>
          <p:cNvSpPr txBox="1">
            <a:spLocks noGrp="1"/>
          </p:cNvSpPr>
          <p:nvPr>
            <p:ph type="title"/>
          </p:nvPr>
        </p:nvSpPr>
        <p:spPr>
          <a:xfrm>
            <a:off x="722375" y="539500"/>
            <a:ext cx="8215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Integration between Model and Azure OpenAI</a:t>
            </a:r>
            <a:endParaRPr/>
          </a:p>
        </p:txBody>
      </p:sp>
      <p:sp>
        <p:nvSpPr>
          <p:cNvPr id="916" name="Google Shape;916;p50"/>
          <p:cNvSpPr txBox="1"/>
          <p:nvPr/>
        </p:nvSpPr>
        <p:spPr>
          <a:xfrm>
            <a:off x="902275" y="1203600"/>
            <a:ext cx="6615600" cy="31296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Using Azure OpenAI, we can extract features from movie metadata effectively. Natural language processing allows us to analyze sentiment in reviews and classify genres, enriching our recommendation engine.</a:t>
            </a:r>
            <a:endParaRPr sz="150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just"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User profiles are created by gathering preferences from viewing history and ratings. Azure OpenAI can dynamically update these profiles, adapting recommendations as user tastes evolve.</a:t>
            </a:r>
            <a:endParaRPr sz="150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457200" lvl="0" indent="-323850" algn="just"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Recommendations can be generated using the OpenAI API by querying user profiles and applying algorithms that consider both past behavior and current trends, continuously refining suggestions based on user feedback.</a:t>
            </a:r>
            <a:endParaRPr sz="160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How Azure OpenAI Can Enhance Recommendations</a:t>
            </a:r>
            <a:endParaRPr/>
          </a:p>
        </p:txBody>
      </p:sp>
      <p:sp>
        <p:nvSpPr>
          <p:cNvPr id="922" name="Google Shape;922;p51"/>
          <p:cNvSpPr txBox="1"/>
          <p:nvPr/>
        </p:nvSpPr>
        <p:spPr>
          <a:xfrm>
            <a:off x="831325" y="1856600"/>
            <a:ext cx="6961800" cy="24522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Font typeface="Montserrat"/>
              <a:buChar char="❏"/>
            </a:pPr>
            <a:r>
              <a:rPr lang="en-US" sz="1500">
                <a:solidFill>
                  <a:schemeClr val="dk1"/>
                </a:solidFill>
                <a:latin typeface="Montserrat"/>
                <a:ea typeface="Montserrat"/>
                <a:cs typeface="Montserrat"/>
                <a:sym typeface="Montserrat"/>
              </a:rPr>
              <a:t>Azure OpenAI enhances recommendation systems by utilizing natural language understanding. It can analyze user preferences through text input and generate personalized movie descriptions, leading to more accurate recommendations.</a:t>
            </a:r>
            <a:endParaRPr sz="150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457200" lvl="0" indent="-317500" algn="just" rtl="0">
              <a:spcBef>
                <a:spcPts val="0"/>
              </a:spcBef>
              <a:spcAft>
                <a:spcPts val="0"/>
              </a:spcAft>
              <a:buClr>
                <a:schemeClr val="dk1"/>
              </a:buClr>
              <a:buSzPts val="1400"/>
              <a:buChar char="❏"/>
            </a:pPr>
            <a:r>
              <a:rPr lang="en-US" sz="1500">
                <a:solidFill>
                  <a:schemeClr val="dk1"/>
                </a:solidFill>
                <a:latin typeface="Montserrat"/>
                <a:ea typeface="Montserrat"/>
                <a:cs typeface="Montserrat"/>
                <a:sym typeface="Montserrat"/>
              </a:rPr>
              <a:t>Implementing Azure OpenAI in movie recommendations offers numerous benefits, including improved personalization, enhanced user engagement through relevant suggestions, and the scalability and security of Azure's infrastructure</a:t>
            </a:r>
            <a:r>
              <a:rPr lang="en-US" sz="1600">
                <a:solidFill>
                  <a:schemeClr val="dk1"/>
                </a:solidFill>
                <a:latin typeface="Playfair Display"/>
                <a:ea typeface="Playfair Display"/>
                <a:cs typeface="Playfair Display"/>
                <a:sym typeface="Playfair Display"/>
              </a:rPr>
              <a:t>.</a:t>
            </a:r>
            <a:endParaRPr sz="1600">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160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2"/>
          <p:cNvSpPr/>
          <p:nvPr/>
        </p:nvSpPr>
        <p:spPr>
          <a:xfrm>
            <a:off x="4843450" y="539400"/>
            <a:ext cx="3584400" cy="406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8" name="Google Shape;928;p52"/>
          <p:cNvCxnSpPr/>
          <p:nvPr/>
        </p:nvCxnSpPr>
        <p:spPr>
          <a:xfrm>
            <a:off x="4837225" y="539591"/>
            <a:ext cx="0" cy="4695900"/>
          </a:xfrm>
          <a:prstGeom prst="straightConnector1">
            <a:avLst/>
          </a:prstGeom>
          <a:noFill/>
          <a:ln w="9525" cap="flat" cmpd="sng">
            <a:solidFill>
              <a:schemeClr val="dk1"/>
            </a:solidFill>
            <a:prstDash val="solid"/>
            <a:round/>
            <a:headEnd type="none" w="sm" len="sm"/>
            <a:tailEnd type="none" w="sm" len="sm"/>
          </a:ln>
        </p:spPr>
      </p:cxnSp>
      <p:cxnSp>
        <p:nvCxnSpPr>
          <p:cNvPr id="929" name="Google Shape;929;p52"/>
          <p:cNvCxnSpPr/>
          <p:nvPr/>
        </p:nvCxnSpPr>
        <p:spPr>
          <a:xfrm>
            <a:off x="4841800" y="4604000"/>
            <a:ext cx="3587700" cy="0"/>
          </a:xfrm>
          <a:prstGeom prst="straightConnector1">
            <a:avLst/>
          </a:prstGeom>
          <a:noFill/>
          <a:ln w="9525" cap="flat" cmpd="sng">
            <a:solidFill>
              <a:schemeClr val="dk1"/>
            </a:solidFill>
            <a:prstDash val="solid"/>
            <a:round/>
            <a:headEnd type="none" w="sm" len="sm"/>
            <a:tailEnd type="none" w="sm" len="sm"/>
          </a:ln>
        </p:spPr>
      </p:cxnSp>
      <p:cxnSp>
        <p:nvCxnSpPr>
          <p:cNvPr id="930" name="Google Shape;930;p52"/>
          <p:cNvCxnSpPr/>
          <p:nvPr/>
        </p:nvCxnSpPr>
        <p:spPr>
          <a:xfrm>
            <a:off x="8421625" y="539591"/>
            <a:ext cx="0" cy="4695900"/>
          </a:xfrm>
          <a:prstGeom prst="straightConnector1">
            <a:avLst/>
          </a:prstGeom>
          <a:noFill/>
          <a:ln w="9525" cap="flat" cmpd="sng">
            <a:solidFill>
              <a:schemeClr val="dk1"/>
            </a:solidFill>
            <a:prstDash val="solid"/>
            <a:round/>
            <a:headEnd type="none" w="sm" len="sm"/>
            <a:tailEnd type="none" w="sm" len="sm"/>
          </a:ln>
        </p:spPr>
      </p:cxnSp>
      <p:sp>
        <p:nvSpPr>
          <p:cNvPr id="931" name="Google Shape;931;p52"/>
          <p:cNvSpPr/>
          <p:nvPr/>
        </p:nvSpPr>
        <p:spPr>
          <a:xfrm rot="10800000">
            <a:off x="1546321" y="3970774"/>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2"/>
          <p:cNvSpPr/>
          <p:nvPr/>
        </p:nvSpPr>
        <p:spPr>
          <a:xfrm>
            <a:off x="2445811"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3" name="Google Shape;933;p52"/>
          <p:cNvGrpSpPr/>
          <p:nvPr/>
        </p:nvGrpSpPr>
        <p:grpSpPr>
          <a:xfrm>
            <a:off x="6908911" y="3912089"/>
            <a:ext cx="2560434" cy="561594"/>
            <a:chOff x="2871050" y="2458250"/>
            <a:chExt cx="1107550" cy="242925"/>
          </a:xfrm>
        </p:grpSpPr>
        <p:sp>
          <p:nvSpPr>
            <p:cNvPr id="934" name="Google Shape;934;p52"/>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2"/>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2"/>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7" name="Google Shape;937;p52"/>
          <p:cNvGrpSpPr/>
          <p:nvPr/>
        </p:nvGrpSpPr>
        <p:grpSpPr>
          <a:xfrm>
            <a:off x="201777" y="924063"/>
            <a:ext cx="1441459" cy="315279"/>
            <a:chOff x="4290125" y="2631325"/>
            <a:chExt cx="500750" cy="109525"/>
          </a:xfrm>
        </p:grpSpPr>
        <p:sp>
          <p:nvSpPr>
            <p:cNvPr id="938" name="Google Shape;938;p52"/>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2"/>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2"/>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1" name="Google Shape;941;p52"/>
          <p:cNvSpPr txBox="1">
            <a:spLocks noGrp="1"/>
          </p:cNvSpPr>
          <p:nvPr>
            <p:ph type="title"/>
          </p:nvPr>
        </p:nvSpPr>
        <p:spPr>
          <a:xfrm>
            <a:off x="1238726" y="219734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US" sz="2400"/>
              <a:t>Challenges and Solutions</a:t>
            </a:r>
            <a:endParaRPr sz="2400"/>
          </a:p>
        </p:txBody>
      </p:sp>
      <p:sp>
        <p:nvSpPr>
          <p:cNvPr id="942" name="Google Shape;942;p52"/>
          <p:cNvSpPr txBox="1"/>
          <p:nvPr/>
        </p:nvSpPr>
        <p:spPr>
          <a:xfrm>
            <a:off x="2598208" y="1400464"/>
            <a:ext cx="1748730" cy="81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US" sz="6000" b="0" i="0" u="none" strike="noStrike" cap="none">
                <a:solidFill>
                  <a:schemeClr val="accent1"/>
                </a:solidFill>
                <a:latin typeface="Montserrat"/>
                <a:ea typeface="Montserrat"/>
                <a:cs typeface="Montserrat"/>
                <a:sym typeface="Montserrat"/>
              </a:rPr>
              <a:t>06</a:t>
            </a:r>
            <a:endParaRPr sz="6000" b="0" i="0" u="none" strike="noStrike" cap="none">
              <a:solidFill>
                <a:schemeClr val="accent1"/>
              </a:solidFill>
              <a:latin typeface="Montserrat"/>
              <a:ea typeface="Montserrat"/>
              <a:cs typeface="Montserrat"/>
              <a:sym typeface="Montserrat"/>
            </a:endParaRPr>
          </a:p>
        </p:txBody>
      </p:sp>
      <p:pic>
        <p:nvPicPr>
          <p:cNvPr id="943" name="Google Shape;943;p52"/>
          <p:cNvPicPr preferRelativeResize="0"/>
          <p:nvPr/>
        </p:nvPicPr>
        <p:blipFill rotWithShape="1">
          <a:blip r:embed="rId3">
            <a:alphaModFix/>
          </a:blip>
          <a:srcRect t="14837" b="14843"/>
          <a:stretch/>
        </p:blipFill>
        <p:spPr>
          <a:xfrm>
            <a:off x="5221411" y="1010060"/>
            <a:ext cx="2809804" cy="277161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3"/>
          <p:cNvSpPr txBox="1">
            <a:spLocks noGrp="1"/>
          </p:cNvSpPr>
          <p:nvPr>
            <p:ph type="body" idx="1"/>
          </p:nvPr>
        </p:nvSpPr>
        <p:spPr>
          <a:xfrm>
            <a:off x="875425" y="917800"/>
            <a:ext cx="7381500" cy="956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accent1"/>
              </a:buClr>
              <a:buSzPts val="1400"/>
              <a:buNone/>
            </a:pPr>
            <a:r>
              <a:rPr lang="en-US" sz="1500"/>
              <a:t>Recommendation systems help users discover content aligned with their preferences. Content-based models focus on the attributes of items, while collaborative filtering relies on user interactions.</a:t>
            </a:r>
            <a:endParaRPr sz="1600">
              <a:latin typeface="Playfair Display"/>
              <a:ea typeface="Playfair Display"/>
              <a:cs typeface="Playfair Display"/>
              <a:sym typeface="Playfair Display"/>
            </a:endParaRPr>
          </a:p>
          <a:p>
            <a:pPr marL="0" lvl="0" indent="0" algn="l" rtl="0">
              <a:lnSpc>
                <a:spcPct val="100000"/>
              </a:lnSpc>
              <a:spcBef>
                <a:spcPts val="0"/>
              </a:spcBef>
              <a:spcAft>
                <a:spcPts val="0"/>
              </a:spcAft>
              <a:buClr>
                <a:schemeClr val="accent1"/>
              </a:buClr>
              <a:buSzPts val="1400"/>
              <a:buNone/>
            </a:pPr>
            <a:endParaRPr sz="1600">
              <a:latin typeface="Playfair Display"/>
              <a:ea typeface="Playfair Display"/>
              <a:cs typeface="Playfair Display"/>
              <a:sym typeface="Playfair Display"/>
            </a:endParaRPr>
          </a:p>
          <a:p>
            <a:pPr marL="0" lvl="0" indent="0" algn="l" rtl="0">
              <a:lnSpc>
                <a:spcPct val="100000"/>
              </a:lnSpc>
              <a:spcBef>
                <a:spcPts val="0"/>
              </a:spcBef>
              <a:spcAft>
                <a:spcPts val="0"/>
              </a:spcAft>
              <a:buNone/>
            </a:pPr>
            <a:endParaRPr sz="1600">
              <a:latin typeface="Playfair Display"/>
              <a:ea typeface="Playfair Display"/>
              <a:cs typeface="Playfair Display"/>
              <a:sym typeface="Playfair Display"/>
            </a:endParaRPr>
          </a:p>
          <a:p>
            <a:pPr marL="457200" lvl="0" indent="0" algn="l" rtl="0">
              <a:lnSpc>
                <a:spcPct val="100000"/>
              </a:lnSpc>
              <a:spcBef>
                <a:spcPts val="0"/>
              </a:spcBef>
              <a:spcAft>
                <a:spcPts val="0"/>
              </a:spcAft>
              <a:buNone/>
            </a:pPr>
            <a:endParaRPr sz="1600">
              <a:latin typeface="Playfair Display"/>
              <a:ea typeface="Playfair Display"/>
              <a:cs typeface="Playfair Display"/>
              <a:sym typeface="Playfair Display"/>
            </a:endParaRPr>
          </a:p>
        </p:txBody>
      </p:sp>
      <p:sp>
        <p:nvSpPr>
          <p:cNvPr id="949" name="Google Shape;949;p53"/>
          <p:cNvSpPr txBox="1"/>
          <p:nvPr/>
        </p:nvSpPr>
        <p:spPr>
          <a:xfrm>
            <a:off x="1006300" y="1891275"/>
            <a:ext cx="7106700" cy="2511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1500" dirty="0">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None/>
            </a:pPr>
            <a:r>
              <a:rPr lang="en-US" sz="1500" b="1" dirty="0">
                <a:solidFill>
                  <a:schemeClr val="dk1"/>
                </a:solidFill>
                <a:latin typeface="Montserrat"/>
                <a:ea typeface="Montserrat"/>
                <a:cs typeface="Montserrat"/>
                <a:sym typeface="Montserrat"/>
              </a:rPr>
              <a:t>In our Project, We faced some challenges such as</a:t>
            </a:r>
            <a:r>
              <a:rPr lang="en-US" sz="1500" b="1" dirty="0" smtClean="0">
                <a:solidFill>
                  <a:schemeClr val="dk1"/>
                </a:solidFill>
                <a:latin typeface="Montserrat"/>
                <a:ea typeface="Montserrat"/>
                <a:cs typeface="Montserrat"/>
                <a:sym typeface="Montserrat"/>
              </a:rPr>
              <a:t>:</a:t>
            </a:r>
          </a:p>
          <a:p>
            <a:pPr marL="0" marR="0" lvl="0" indent="0" algn="just" rtl="0">
              <a:lnSpc>
                <a:spcPct val="100000"/>
              </a:lnSpc>
              <a:spcBef>
                <a:spcPts val="0"/>
              </a:spcBef>
              <a:spcAft>
                <a:spcPts val="0"/>
              </a:spcAft>
              <a:buNone/>
            </a:pPr>
            <a:endParaRPr sz="700" b="1" dirty="0">
              <a:solidFill>
                <a:schemeClr val="dk1"/>
              </a:solidFill>
              <a:latin typeface="Montserrat"/>
              <a:ea typeface="Montserrat"/>
              <a:cs typeface="Montserrat"/>
              <a:sym typeface="Montserrat"/>
            </a:endParaRPr>
          </a:p>
          <a:p>
            <a:pPr marL="457200" marR="0" lvl="0" indent="-323850" algn="just" rtl="0">
              <a:lnSpc>
                <a:spcPct val="100000"/>
              </a:lnSpc>
              <a:spcBef>
                <a:spcPts val="0"/>
              </a:spcBef>
              <a:spcAft>
                <a:spcPts val="0"/>
              </a:spcAft>
              <a:buClr>
                <a:schemeClr val="dk1"/>
              </a:buClr>
              <a:buSzPts val="1500"/>
              <a:buFont typeface="Montserrat"/>
              <a:buChar char="❏"/>
            </a:pPr>
            <a:r>
              <a:rPr lang="en-US" sz="1500" dirty="0">
                <a:solidFill>
                  <a:schemeClr val="dk1"/>
                </a:solidFill>
                <a:latin typeface="Montserrat"/>
                <a:ea typeface="Montserrat"/>
                <a:cs typeface="Montserrat"/>
                <a:sym typeface="Montserrat"/>
              </a:rPr>
              <a:t>limited availability of item features. In a content-based model, the quality and richness of metadata—like genre, plot, and cast—are crucial for generating accurate recommendations. </a:t>
            </a:r>
            <a:r>
              <a:rPr lang="en-US" sz="1500" b="1" dirty="0">
                <a:solidFill>
                  <a:schemeClr val="dk1"/>
                </a:solidFill>
                <a:latin typeface="Montserrat"/>
                <a:ea typeface="Montserrat"/>
                <a:cs typeface="Montserrat"/>
                <a:sym typeface="Montserrat"/>
              </a:rPr>
              <a:t>To handle this challenge,</a:t>
            </a:r>
            <a:r>
              <a:rPr lang="en-US" sz="1500" dirty="0">
                <a:solidFill>
                  <a:schemeClr val="dk1"/>
                </a:solidFill>
                <a:latin typeface="Montserrat"/>
                <a:ea typeface="Montserrat"/>
                <a:cs typeface="Montserrat"/>
                <a:sym typeface="Montserrat"/>
              </a:rPr>
              <a:t>  we can utilize Azure </a:t>
            </a:r>
            <a:r>
              <a:rPr lang="en-US" sz="1500" dirty="0" err="1">
                <a:solidFill>
                  <a:schemeClr val="dk1"/>
                </a:solidFill>
                <a:latin typeface="Montserrat"/>
                <a:ea typeface="Montserrat"/>
                <a:cs typeface="Montserrat"/>
                <a:sym typeface="Montserrat"/>
              </a:rPr>
              <a:t>OpenAI</a:t>
            </a:r>
            <a:r>
              <a:rPr lang="en-US" sz="1500" dirty="0">
                <a:solidFill>
                  <a:schemeClr val="dk1"/>
                </a:solidFill>
                <a:latin typeface="Montserrat"/>
                <a:ea typeface="Montserrat"/>
                <a:cs typeface="Montserrat"/>
                <a:sym typeface="Montserrat"/>
              </a:rPr>
              <a:t> to analyze movie reviews and synopses to enhance feature extraction. This allows us to extract deeper insights and semantic features, enriching our recommendation model with nuanced data.</a:t>
            </a:r>
            <a:endParaRPr sz="1600" dirty="0">
              <a:solidFill>
                <a:schemeClr val="dk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54"/>
          <p:cNvSpPr txBox="1">
            <a:spLocks noGrp="1"/>
          </p:cNvSpPr>
          <p:nvPr>
            <p:ph type="body" idx="1"/>
          </p:nvPr>
        </p:nvSpPr>
        <p:spPr>
          <a:xfrm>
            <a:off x="410625" y="808500"/>
            <a:ext cx="7699200" cy="3351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Playfair Display"/>
              <a:buChar char="❏"/>
            </a:pPr>
            <a:r>
              <a:rPr lang="en-US" dirty="0"/>
              <a:t>Another challenge is that user profiles can become static, relying on initial interactions. This can lead to outdated recommendations that don’t reflect current user preferences. </a:t>
            </a:r>
            <a:r>
              <a:rPr lang="en-US" b="1" dirty="0"/>
              <a:t>To handle this challenge,</a:t>
            </a:r>
            <a:r>
              <a:rPr lang="en-US" dirty="0"/>
              <a:t> we integrate Azure </a:t>
            </a:r>
            <a:r>
              <a:rPr lang="en-US" dirty="0" err="1"/>
              <a:t>OpenAI</a:t>
            </a:r>
            <a:r>
              <a:rPr lang="en-US" dirty="0"/>
              <a:t>, we can dynamically update user profiles based on ongoing interactions and feedback. This ensures that recommendations remain relevant and personalized as user tastes evolve. </a:t>
            </a:r>
            <a:endParaRPr dirty="0"/>
          </a:p>
          <a:p>
            <a:pPr marL="914400" lvl="0" indent="0" algn="just" rtl="0">
              <a:lnSpc>
                <a:spcPct val="100000"/>
              </a:lnSpc>
              <a:spcBef>
                <a:spcPts val="0"/>
              </a:spcBef>
              <a:spcAft>
                <a:spcPts val="0"/>
              </a:spcAft>
              <a:buNone/>
            </a:pPr>
            <a:endParaRPr sz="1500" dirty="0"/>
          </a:p>
          <a:p>
            <a:pPr marL="457200" lvl="0" indent="-330200" algn="just" rtl="0">
              <a:lnSpc>
                <a:spcPct val="100000"/>
              </a:lnSpc>
              <a:spcBef>
                <a:spcPts val="0"/>
              </a:spcBef>
              <a:spcAft>
                <a:spcPts val="0"/>
              </a:spcAft>
              <a:buSzPts val="1600"/>
              <a:buFont typeface="Playfair Display"/>
              <a:buChar char="❏"/>
            </a:pPr>
            <a:r>
              <a:rPr lang="en-US" sz="1500" dirty="0"/>
              <a:t> </a:t>
            </a:r>
            <a:r>
              <a:rPr lang="en-US" dirty="0"/>
              <a:t>Over-specialization is a significant risk in content-based models. Users may receive recommendations that are too similar, limiting their exposure to diverse content.  </a:t>
            </a:r>
            <a:r>
              <a:rPr lang="en-US" b="1" dirty="0"/>
              <a:t>To handle this </a:t>
            </a:r>
            <a:r>
              <a:rPr lang="en-US" b="1" dirty="0" err="1"/>
              <a:t>challenge,</a:t>
            </a:r>
            <a:r>
              <a:rPr lang="en-US" dirty="0" err="1"/>
              <a:t>we</a:t>
            </a:r>
            <a:r>
              <a:rPr lang="en-US" dirty="0"/>
              <a:t> can leverage Azure </a:t>
            </a:r>
            <a:r>
              <a:rPr lang="en-US" dirty="0" err="1"/>
              <a:t>OpenAI</a:t>
            </a:r>
            <a:r>
              <a:rPr lang="en-US" dirty="0"/>
              <a:t> to generate diverse recommendations. By balancing relevance with variety, we can introduce users to a broader range of movies they may enjoy.</a:t>
            </a:r>
            <a:endParaRPr dirty="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5"/>
          <p:cNvSpPr/>
          <p:nvPr/>
        </p:nvSpPr>
        <p:spPr>
          <a:xfrm>
            <a:off x="4843450" y="539400"/>
            <a:ext cx="3584400" cy="406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60" name="Google Shape;960;p55"/>
          <p:cNvCxnSpPr/>
          <p:nvPr/>
        </p:nvCxnSpPr>
        <p:spPr>
          <a:xfrm>
            <a:off x="4837225" y="539591"/>
            <a:ext cx="0" cy="4695900"/>
          </a:xfrm>
          <a:prstGeom prst="straightConnector1">
            <a:avLst/>
          </a:prstGeom>
          <a:noFill/>
          <a:ln w="9525" cap="flat" cmpd="sng">
            <a:solidFill>
              <a:schemeClr val="dk1"/>
            </a:solidFill>
            <a:prstDash val="solid"/>
            <a:round/>
            <a:headEnd type="none" w="sm" len="sm"/>
            <a:tailEnd type="none" w="sm" len="sm"/>
          </a:ln>
        </p:spPr>
      </p:cxnSp>
      <p:cxnSp>
        <p:nvCxnSpPr>
          <p:cNvPr id="961" name="Google Shape;961;p55"/>
          <p:cNvCxnSpPr/>
          <p:nvPr/>
        </p:nvCxnSpPr>
        <p:spPr>
          <a:xfrm>
            <a:off x="4841800" y="4604000"/>
            <a:ext cx="3587700" cy="0"/>
          </a:xfrm>
          <a:prstGeom prst="straightConnector1">
            <a:avLst/>
          </a:prstGeom>
          <a:noFill/>
          <a:ln w="9525" cap="flat" cmpd="sng">
            <a:solidFill>
              <a:schemeClr val="dk1"/>
            </a:solidFill>
            <a:prstDash val="solid"/>
            <a:round/>
            <a:headEnd type="none" w="sm" len="sm"/>
            <a:tailEnd type="none" w="sm" len="sm"/>
          </a:ln>
        </p:spPr>
      </p:cxnSp>
      <p:cxnSp>
        <p:nvCxnSpPr>
          <p:cNvPr id="962" name="Google Shape;962;p55"/>
          <p:cNvCxnSpPr/>
          <p:nvPr/>
        </p:nvCxnSpPr>
        <p:spPr>
          <a:xfrm>
            <a:off x="8421625" y="539591"/>
            <a:ext cx="0" cy="4695900"/>
          </a:xfrm>
          <a:prstGeom prst="straightConnector1">
            <a:avLst/>
          </a:prstGeom>
          <a:noFill/>
          <a:ln w="9525" cap="flat" cmpd="sng">
            <a:solidFill>
              <a:schemeClr val="dk1"/>
            </a:solidFill>
            <a:prstDash val="solid"/>
            <a:round/>
            <a:headEnd type="none" w="sm" len="sm"/>
            <a:tailEnd type="none" w="sm" len="sm"/>
          </a:ln>
        </p:spPr>
      </p:cxnSp>
      <p:sp>
        <p:nvSpPr>
          <p:cNvPr id="963" name="Google Shape;963;p55"/>
          <p:cNvSpPr/>
          <p:nvPr/>
        </p:nvSpPr>
        <p:spPr>
          <a:xfrm rot="10800000">
            <a:off x="1546321" y="3970774"/>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5"/>
          <p:cNvSpPr/>
          <p:nvPr/>
        </p:nvSpPr>
        <p:spPr>
          <a:xfrm>
            <a:off x="2445811"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5" name="Google Shape;965;p55"/>
          <p:cNvGrpSpPr/>
          <p:nvPr/>
        </p:nvGrpSpPr>
        <p:grpSpPr>
          <a:xfrm>
            <a:off x="6908911" y="3912089"/>
            <a:ext cx="2560434" cy="561594"/>
            <a:chOff x="2871050" y="2458250"/>
            <a:chExt cx="1107550" cy="242925"/>
          </a:xfrm>
        </p:grpSpPr>
        <p:sp>
          <p:nvSpPr>
            <p:cNvPr id="966" name="Google Shape;966;p55"/>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5"/>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5"/>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9" name="Google Shape;969;p55"/>
          <p:cNvGrpSpPr/>
          <p:nvPr/>
        </p:nvGrpSpPr>
        <p:grpSpPr>
          <a:xfrm>
            <a:off x="201777" y="924063"/>
            <a:ext cx="1441459" cy="315279"/>
            <a:chOff x="4290125" y="2631325"/>
            <a:chExt cx="500750" cy="109525"/>
          </a:xfrm>
        </p:grpSpPr>
        <p:sp>
          <p:nvSpPr>
            <p:cNvPr id="970" name="Google Shape;970;p55"/>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5"/>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5"/>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3" name="Google Shape;973;p55"/>
          <p:cNvSpPr txBox="1">
            <a:spLocks noGrp="1"/>
          </p:cNvSpPr>
          <p:nvPr>
            <p:ph type="title"/>
          </p:nvPr>
        </p:nvSpPr>
        <p:spPr>
          <a:xfrm>
            <a:off x="1713114" y="221826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US" sz="2400" dirty="0"/>
              <a:t>Conclusion and Future Work</a:t>
            </a:r>
            <a:endParaRPr sz="2400" dirty="0"/>
          </a:p>
        </p:txBody>
      </p:sp>
      <p:sp>
        <p:nvSpPr>
          <p:cNvPr id="974" name="Google Shape;974;p55"/>
          <p:cNvSpPr txBox="1"/>
          <p:nvPr/>
        </p:nvSpPr>
        <p:spPr>
          <a:xfrm>
            <a:off x="2598208" y="1400464"/>
            <a:ext cx="1748730" cy="81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US" sz="6000" b="0" i="0" u="none" strike="noStrike" cap="none">
                <a:solidFill>
                  <a:schemeClr val="accent1"/>
                </a:solidFill>
                <a:latin typeface="Montserrat"/>
                <a:ea typeface="Montserrat"/>
                <a:cs typeface="Montserrat"/>
                <a:sym typeface="Montserrat"/>
              </a:rPr>
              <a:t>07</a:t>
            </a:r>
            <a:endParaRPr sz="6000" b="0" i="0" u="none" strike="noStrike" cap="none">
              <a:solidFill>
                <a:schemeClr val="accent1"/>
              </a:solidFill>
              <a:latin typeface="Montserrat"/>
              <a:ea typeface="Montserrat"/>
              <a:cs typeface="Montserrat"/>
              <a:sym typeface="Montserrat"/>
            </a:endParaRPr>
          </a:p>
        </p:txBody>
      </p:sp>
      <p:pic>
        <p:nvPicPr>
          <p:cNvPr id="975" name="Google Shape;975;p55"/>
          <p:cNvPicPr preferRelativeResize="0"/>
          <p:nvPr/>
        </p:nvPicPr>
        <p:blipFill rotWithShape="1">
          <a:blip r:embed="rId3">
            <a:alphaModFix/>
          </a:blip>
          <a:srcRect/>
          <a:stretch/>
        </p:blipFill>
        <p:spPr>
          <a:xfrm>
            <a:off x="4973063" y="874907"/>
            <a:ext cx="2972023" cy="297202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6"/>
          <p:cNvSpPr txBox="1">
            <a:spLocks noGrp="1"/>
          </p:cNvSpPr>
          <p:nvPr>
            <p:ph type="body" idx="1"/>
          </p:nvPr>
        </p:nvSpPr>
        <p:spPr>
          <a:xfrm>
            <a:off x="514367" y="716425"/>
            <a:ext cx="7119900" cy="3487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US" sz="1500" b="1" dirty="0"/>
              <a:t>To conclude our movie recommender system project</a:t>
            </a:r>
            <a:r>
              <a:rPr lang="en-US" sz="1500" b="1" dirty="0" smtClean="0"/>
              <a:t>:</a:t>
            </a:r>
          </a:p>
          <a:p>
            <a:pPr marL="133350" lvl="0" indent="0" algn="l" rtl="0">
              <a:lnSpc>
                <a:spcPct val="115000"/>
              </a:lnSpc>
              <a:spcBef>
                <a:spcPts val="0"/>
              </a:spcBef>
              <a:spcAft>
                <a:spcPts val="0"/>
              </a:spcAft>
              <a:buSzPts val="1500"/>
              <a:buNone/>
            </a:pPr>
            <a:endParaRPr sz="300" b="1" dirty="0"/>
          </a:p>
          <a:p>
            <a:pPr marL="0" lvl="0" indent="457200" algn="just" rtl="0">
              <a:lnSpc>
                <a:spcPct val="115000"/>
              </a:lnSpc>
              <a:spcBef>
                <a:spcPts val="0"/>
              </a:spcBef>
              <a:spcAft>
                <a:spcPts val="0"/>
              </a:spcAft>
              <a:buNone/>
            </a:pPr>
            <a:r>
              <a:rPr lang="en-US" dirty="0"/>
              <a:t>Based on content-based recommendation systems, it play a crucial role in providing personalized suggestions to users based on the intrinsic features of items and their expressed preferences. These systems utilize the cosine similarity metric to effectively measure the similarity between items, facilitating identifying and recommending things that align closely with user preferences.</a:t>
            </a:r>
            <a:endParaRPr dirty="0"/>
          </a:p>
          <a:p>
            <a:pPr marL="0" lvl="0" indent="0" algn="just" rtl="0">
              <a:lnSpc>
                <a:spcPct val="115000"/>
              </a:lnSpc>
              <a:spcBef>
                <a:spcPts val="0"/>
              </a:spcBef>
              <a:spcAft>
                <a:spcPts val="0"/>
              </a:spcAft>
              <a:buNone/>
            </a:pPr>
            <a:endParaRPr sz="1500" dirty="0"/>
          </a:p>
          <a:p>
            <a:pPr marL="457200" lvl="0" indent="-323850" algn="l" rtl="0">
              <a:lnSpc>
                <a:spcPct val="115000"/>
              </a:lnSpc>
              <a:spcBef>
                <a:spcPts val="0"/>
              </a:spcBef>
              <a:spcAft>
                <a:spcPts val="0"/>
              </a:spcAft>
              <a:buSzPts val="1500"/>
              <a:buChar char="❏"/>
            </a:pPr>
            <a:r>
              <a:rPr lang="en-US" sz="1500" b="1" dirty="0"/>
              <a:t>Our recommendation for future recommendation systems</a:t>
            </a:r>
            <a:r>
              <a:rPr lang="en-US" sz="1500" b="1" dirty="0" smtClean="0"/>
              <a:t>:</a:t>
            </a:r>
          </a:p>
          <a:p>
            <a:pPr marL="133350" lvl="0" indent="0" algn="l" rtl="0">
              <a:lnSpc>
                <a:spcPct val="115000"/>
              </a:lnSpc>
              <a:spcBef>
                <a:spcPts val="0"/>
              </a:spcBef>
              <a:spcAft>
                <a:spcPts val="0"/>
              </a:spcAft>
              <a:buSzPts val="1500"/>
              <a:buNone/>
            </a:pPr>
            <a:endParaRPr sz="200" b="1" dirty="0"/>
          </a:p>
          <a:p>
            <a:pPr marL="0" lvl="0" indent="457200" algn="just" rtl="0">
              <a:lnSpc>
                <a:spcPct val="115000"/>
              </a:lnSpc>
              <a:spcBef>
                <a:spcPts val="0"/>
              </a:spcBef>
              <a:spcAft>
                <a:spcPts val="0"/>
              </a:spcAft>
              <a:buNone/>
            </a:pPr>
            <a:r>
              <a:rPr lang="en-US" dirty="0"/>
              <a:t>Content-based recommendation systems can be refined and improved over time by incorporating additional features, experimenting with different algorithms, and adapting to changing user preferences.</a:t>
            </a:r>
            <a:endParaRPr dirty="0">
              <a:solidFill>
                <a:srgbClr val="1F2328"/>
              </a:solidFill>
              <a:highlight>
                <a:srgbClr val="FFFFFF"/>
              </a:highlight>
              <a:latin typeface="Arial"/>
              <a:ea typeface="Arial"/>
              <a:cs typeface="Arial"/>
              <a:sym typeface="Arial"/>
            </a:endParaRPr>
          </a:p>
          <a:p>
            <a:pPr marL="228600" lvl="0" indent="0" algn="l" rtl="0">
              <a:lnSpc>
                <a:spcPct val="100000"/>
              </a:lnSpc>
              <a:spcBef>
                <a:spcPts val="0"/>
              </a:spcBef>
              <a:spcAft>
                <a:spcPts val="0"/>
              </a:spcAft>
              <a:buClr>
                <a:schemeClr val="accent1"/>
              </a:buClr>
              <a:buSzPts val="1400"/>
              <a:buNone/>
            </a:pPr>
            <a:endParaR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57"/>
          <p:cNvSpPr txBox="1">
            <a:spLocks noGrp="1"/>
          </p:cNvSpPr>
          <p:nvPr>
            <p:ph type="body" idx="1"/>
          </p:nvPr>
        </p:nvSpPr>
        <p:spPr>
          <a:xfrm>
            <a:off x="578400" y="716425"/>
            <a:ext cx="7699200" cy="348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latin typeface="Playfair Display"/>
                <a:ea typeface="Playfair Display"/>
                <a:cs typeface="Playfair Display"/>
                <a:sym typeface="Playfair Display"/>
              </a:rPr>
              <a:t>Our prototype of movie recommender system:</a:t>
            </a:r>
            <a:endParaRPr sz="1500" b="1">
              <a:solidFill>
                <a:srgbClr val="1F2328"/>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600">
                <a:latin typeface="Playfair Display"/>
                <a:ea typeface="Playfair Display"/>
                <a:cs typeface="Playfair Display"/>
                <a:sym typeface="Playfair Display"/>
              </a:rPr>
              <a:t>Content-based recommendation systems play a crucial role in providing personalized suggestions to users based on the intrinsic features of items and their expressed preferences. These systems utilize the cosine similarity metric to effectively measure the similarity between items, facilitating identifying and recommending things that align closely with user preferences.</a:t>
            </a:r>
            <a:endParaRPr sz="1600">
              <a:latin typeface="Playfair Display"/>
              <a:ea typeface="Playfair Display"/>
              <a:cs typeface="Playfair Display"/>
              <a:sym typeface="Playfair Display"/>
            </a:endParaRPr>
          </a:p>
          <a:p>
            <a:pPr marL="0" lvl="0" indent="0" algn="l" rtl="0">
              <a:lnSpc>
                <a:spcPct val="115000"/>
              </a:lnSpc>
              <a:spcBef>
                <a:spcPts val="0"/>
              </a:spcBef>
              <a:spcAft>
                <a:spcPts val="0"/>
              </a:spcAft>
              <a:buNone/>
            </a:pPr>
            <a:endParaRPr sz="1600">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US" sz="1800" b="1">
                <a:latin typeface="Playfair Display"/>
                <a:ea typeface="Playfair Display"/>
                <a:cs typeface="Playfair Display"/>
                <a:sym typeface="Playfair Display"/>
              </a:rPr>
              <a:t>Our future recommendation:</a:t>
            </a:r>
            <a:endParaRPr sz="1500" b="1">
              <a:solidFill>
                <a:srgbClr val="1F2328"/>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600">
                <a:latin typeface="Playfair Display"/>
                <a:ea typeface="Playfair Display"/>
                <a:cs typeface="Playfair Display"/>
                <a:sym typeface="Playfair Display"/>
              </a:rPr>
              <a:t> Content-based recommendation systems can be refined and improved over time by incorporating additional features, experimenting with different algorithms, and adapting to changing user preferences.</a:t>
            </a:r>
            <a:endParaRPr sz="1200">
              <a:solidFill>
                <a:srgbClr val="1F2328"/>
              </a:solidFill>
              <a:highlight>
                <a:srgbClr val="FFFFFF"/>
              </a:highlight>
              <a:latin typeface="Arial"/>
              <a:ea typeface="Arial"/>
              <a:cs typeface="Arial"/>
              <a:sym typeface="Arial"/>
            </a:endParaRPr>
          </a:p>
          <a:p>
            <a:pPr marL="228600" lvl="0" indent="0" algn="l" rtl="0">
              <a:lnSpc>
                <a:spcPct val="100000"/>
              </a:lnSpc>
              <a:spcBef>
                <a:spcPts val="0"/>
              </a:spcBef>
              <a:spcAft>
                <a:spcPts val="0"/>
              </a:spcAft>
              <a:buClr>
                <a:schemeClr val="accent1"/>
              </a:buClr>
              <a:buSzPts val="1400"/>
              <a:buNone/>
            </a:pPr>
            <a:endParaRPr/>
          </a:p>
        </p:txBody>
      </p:sp>
      <p:pic>
        <p:nvPicPr>
          <p:cNvPr id="986" name="Google Shape;986;p57"/>
          <p:cNvPicPr preferRelativeResize="0"/>
          <p:nvPr/>
        </p:nvPicPr>
        <p:blipFill>
          <a:blip r:embed="rId3">
            <a:alphaModFix/>
          </a:blip>
          <a:stretch>
            <a:fillRect/>
          </a:stretch>
        </p:blipFill>
        <p:spPr>
          <a:xfrm>
            <a:off x="152400" y="653500"/>
            <a:ext cx="8793548" cy="3836500"/>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58"/>
          <p:cNvSpPr txBox="1">
            <a:spLocks noGrp="1"/>
          </p:cNvSpPr>
          <p:nvPr>
            <p:ph type="body" idx="1"/>
          </p:nvPr>
        </p:nvSpPr>
        <p:spPr>
          <a:xfrm>
            <a:off x="578400" y="716425"/>
            <a:ext cx="7699200" cy="3487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2100" b="1" dirty="0"/>
              <a:t>Future Work</a:t>
            </a:r>
            <a:endParaRPr sz="2100" b="1" dirty="0"/>
          </a:p>
          <a:p>
            <a:pPr marL="0" lvl="0" indent="0" algn="just" rtl="0">
              <a:lnSpc>
                <a:spcPct val="115000"/>
              </a:lnSpc>
              <a:spcBef>
                <a:spcPts val="0"/>
              </a:spcBef>
              <a:spcAft>
                <a:spcPts val="0"/>
              </a:spcAft>
              <a:buNone/>
            </a:pPr>
            <a:endParaRPr sz="1500" dirty="0"/>
          </a:p>
          <a:p>
            <a:pPr marL="457200" lvl="0" indent="-342900" algn="just" rtl="0">
              <a:lnSpc>
                <a:spcPct val="115000"/>
              </a:lnSpc>
              <a:spcBef>
                <a:spcPts val="0"/>
              </a:spcBef>
              <a:spcAft>
                <a:spcPts val="0"/>
              </a:spcAft>
              <a:buClr>
                <a:srgbClr val="000000"/>
              </a:buClr>
              <a:buSzPts val="1800"/>
              <a:buFont typeface="Arial"/>
              <a:buChar char="❏"/>
            </a:pPr>
            <a:r>
              <a:rPr lang="en-US" sz="1500" dirty="0"/>
              <a:t>Incorporation of User Interaction </a:t>
            </a:r>
            <a:r>
              <a:rPr lang="en-US" sz="1500" dirty="0" smtClean="0"/>
              <a:t>Data</a:t>
            </a:r>
          </a:p>
          <a:p>
            <a:pPr marL="114300" lvl="0" indent="0" algn="just" rtl="0">
              <a:lnSpc>
                <a:spcPct val="115000"/>
              </a:lnSpc>
              <a:spcBef>
                <a:spcPts val="0"/>
              </a:spcBef>
              <a:spcAft>
                <a:spcPts val="0"/>
              </a:spcAft>
              <a:buClr>
                <a:srgbClr val="000000"/>
              </a:buClr>
              <a:buSzPts val="1800"/>
              <a:buNone/>
            </a:pPr>
            <a:endParaRPr sz="1000" dirty="0"/>
          </a:p>
          <a:p>
            <a:pPr marL="457200" lvl="0" indent="-342900" algn="just" rtl="0">
              <a:lnSpc>
                <a:spcPct val="115000"/>
              </a:lnSpc>
              <a:spcBef>
                <a:spcPts val="0"/>
              </a:spcBef>
              <a:spcAft>
                <a:spcPts val="0"/>
              </a:spcAft>
              <a:buClr>
                <a:srgbClr val="000000"/>
              </a:buClr>
              <a:buSzPts val="1800"/>
              <a:buFont typeface="Arial"/>
              <a:buChar char="❏"/>
            </a:pPr>
            <a:r>
              <a:rPr lang="en-US" sz="1500" dirty="0"/>
              <a:t>Hybrid Recommendation </a:t>
            </a:r>
            <a:r>
              <a:rPr lang="en-US" sz="1500" dirty="0" smtClean="0"/>
              <a:t>System</a:t>
            </a:r>
          </a:p>
          <a:p>
            <a:pPr marL="114300" lvl="0" indent="0" algn="just" rtl="0">
              <a:lnSpc>
                <a:spcPct val="115000"/>
              </a:lnSpc>
              <a:spcBef>
                <a:spcPts val="0"/>
              </a:spcBef>
              <a:spcAft>
                <a:spcPts val="0"/>
              </a:spcAft>
              <a:buClr>
                <a:srgbClr val="000000"/>
              </a:buClr>
              <a:buSzPts val="1800"/>
              <a:buNone/>
            </a:pPr>
            <a:endParaRPr sz="1000" dirty="0"/>
          </a:p>
          <a:p>
            <a:pPr marL="457200" lvl="0" indent="-342900" algn="just" rtl="0">
              <a:lnSpc>
                <a:spcPct val="115000"/>
              </a:lnSpc>
              <a:spcBef>
                <a:spcPts val="0"/>
              </a:spcBef>
              <a:spcAft>
                <a:spcPts val="0"/>
              </a:spcAft>
              <a:buClr>
                <a:srgbClr val="000000"/>
              </a:buClr>
              <a:buSzPts val="1800"/>
              <a:buFont typeface="Arial"/>
              <a:buChar char="❏"/>
            </a:pPr>
            <a:r>
              <a:rPr lang="en-US" sz="1500" dirty="0"/>
              <a:t>Context-Aware </a:t>
            </a:r>
            <a:r>
              <a:rPr lang="en-US" sz="1500" dirty="0" smtClean="0"/>
              <a:t>Recommendations</a:t>
            </a:r>
          </a:p>
          <a:p>
            <a:pPr marL="114300" lvl="0" indent="0" algn="just" rtl="0">
              <a:lnSpc>
                <a:spcPct val="115000"/>
              </a:lnSpc>
              <a:spcBef>
                <a:spcPts val="0"/>
              </a:spcBef>
              <a:spcAft>
                <a:spcPts val="0"/>
              </a:spcAft>
              <a:buClr>
                <a:srgbClr val="000000"/>
              </a:buClr>
              <a:buSzPts val="1800"/>
              <a:buNone/>
            </a:pPr>
            <a:endParaRPr sz="1000" dirty="0"/>
          </a:p>
          <a:p>
            <a:pPr marL="457200" lvl="0" indent="-342900" algn="just" rtl="0">
              <a:lnSpc>
                <a:spcPct val="115000"/>
              </a:lnSpc>
              <a:spcBef>
                <a:spcPts val="0"/>
              </a:spcBef>
              <a:spcAft>
                <a:spcPts val="0"/>
              </a:spcAft>
              <a:buClr>
                <a:srgbClr val="000000"/>
              </a:buClr>
              <a:buSzPts val="1800"/>
              <a:buFont typeface="Arial"/>
              <a:buChar char="❏"/>
            </a:pPr>
            <a:r>
              <a:rPr lang="en-US" sz="1500" dirty="0"/>
              <a:t>Natural Language Processing (NLP) for Reviews</a:t>
            </a:r>
            <a:endParaRPr sz="1800" b="1" dirty="0">
              <a:solidFill>
                <a:srgbClr val="000000"/>
              </a:solidFill>
              <a:latin typeface="Arial"/>
              <a:ea typeface="Arial"/>
              <a:cs typeface="Arial"/>
              <a:sym typeface="Arial"/>
            </a:endParaRPr>
          </a:p>
          <a:p>
            <a:pPr marL="0" lvl="0" indent="457200" algn="l" rtl="0">
              <a:lnSpc>
                <a:spcPct val="115000"/>
              </a:lnSpc>
              <a:spcBef>
                <a:spcPts val="0"/>
              </a:spcBef>
              <a:spcAft>
                <a:spcPts val="0"/>
              </a:spcAft>
              <a:buNone/>
            </a:pPr>
            <a:endParaRPr sz="1800" b="1" dirty="0">
              <a:latin typeface="Playfair Display"/>
              <a:ea typeface="Playfair Display"/>
              <a:cs typeface="Playfair Display"/>
              <a:sym typeface="Playfair Display"/>
            </a:endParaRPr>
          </a:p>
          <a:p>
            <a:pPr marL="228600" lvl="0" indent="0" algn="l" rtl="0">
              <a:lnSpc>
                <a:spcPct val="100000"/>
              </a:lnSpc>
              <a:spcBef>
                <a:spcPts val="0"/>
              </a:spcBef>
              <a:spcAft>
                <a:spcPts val="0"/>
              </a:spcAft>
              <a:buClr>
                <a:schemeClr val="accent1"/>
              </a:buClr>
              <a:buSzPts val="1400"/>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3"/>
          <p:cNvSpPr txBox="1">
            <a:spLocks noGrp="1"/>
          </p:cNvSpPr>
          <p:nvPr>
            <p:ph type="subTitle" idx="1"/>
          </p:nvPr>
        </p:nvSpPr>
        <p:spPr>
          <a:xfrm>
            <a:off x="387925" y="1346400"/>
            <a:ext cx="5068200" cy="26742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US" dirty="0"/>
              <a:t>The number of movies and TV shows on platforms like Netflix and Disney has increased dramatically.</a:t>
            </a:r>
            <a:endParaRPr dirty="0"/>
          </a:p>
          <a:p>
            <a:pPr marL="457200" lvl="0" indent="0" algn="just" rtl="0">
              <a:lnSpc>
                <a:spcPct val="115000"/>
              </a:lnSpc>
              <a:spcBef>
                <a:spcPts val="0"/>
              </a:spcBef>
              <a:spcAft>
                <a:spcPts val="0"/>
              </a:spcAft>
              <a:buNone/>
            </a:pPr>
            <a:endParaRPr dirty="0"/>
          </a:p>
          <a:p>
            <a:pPr marL="457200" lvl="0" indent="-317500" algn="just" rtl="0">
              <a:lnSpc>
                <a:spcPct val="115000"/>
              </a:lnSpc>
              <a:spcBef>
                <a:spcPts val="0"/>
              </a:spcBef>
              <a:spcAft>
                <a:spcPts val="0"/>
              </a:spcAft>
              <a:buSzPts val="1400"/>
              <a:buChar char="❏"/>
            </a:pPr>
            <a:r>
              <a:rPr lang="en-US" dirty="0"/>
              <a:t>Users face the challenge of having too many options, which leads to a lot of time being wasted searching for the right content.</a:t>
            </a:r>
            <a:endParaRPr dirty="0"/>
          </a:p>
          <a:p>
            <a:pPr marL="457200" lvl="0" indent="0" algn="just" rtl="0">
              <a:lnSpc>
                <a:spcPct val="115000"/>
              </a:lnSpc>
              <a:spcBef>
                <a:spcPts val="0"/>
              </a:spcBef>
              <a:spcAft>
                <a:spcPts val="0"/>
              </a:spcAft>
              <a:buNone/>
            </a:pPr>
            <a:endParaRPr dirty="0"/>
          </a:p>
          <a:p>
            <a:pPr marL="457200" lvl="0" indent="-317500" algn="just" rtl="0">
              <a:lnSpc>
                <a:spcPct val="115000"/>
              </a:lnSpc>
              <a:spcBef>
                <a:spcPts val="0"/>
              </a:spcBef>
              <a:spcAft>
                <a:spcPts val="0"/>
              </a:spcAft>
              <a:buSzPts val="1400"/>
              <a:buChar char="❏"/>
            </a:pPr>
            <a:r>
              <a:rPr lang="en-US" dirty="0"/>
              <a:t>The traditional solution of browsing and searching is often inefficient and leads to user fatigue.</a:t>
            </a:r>
            <a:endParaRPr dirty="0"/>
          </a:p>
        </p:txBody>
      </p:sp>
      <p:sp>
        <p:nvSpPr>
          <p:cNvPr id="476" name="Google Shape;476;p23"/>
          <p:cNvSpPr txBox="1">
            <a:spLocks noGrp="1"/>
          </p:cNvSpPr>
          <p:nvPr>
            <p:ph type="title"/>
          </p:nvPr>
        </p:nvSpPr>
        <p:spPr>
          <a:xfrm>
            <a:off x="277625" y="659350"/>
            <a:ext cx="553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Problem Statement </a:t>
            </a:r>
            <a:endParaRPr/>
          </a:p>
        </p:txBody>
      </p:sp>
      <p:grpSp>
        <p:nvGrpSpPr>
          <p:cNvPr id="477" name="Google Shape;477;p23"/>
          <p:cNvGrpSpPr/>
          <p:nvPr/>
        </p:nvGrpSpPr>
        <p:grpSpPr>
          <a:xfrm rot="5400000">
            <a:off x="8568937" y="-84044"/>
            <a:ext cx="186223" cy="659096"/>
            <a:chOff x="4714575" y="2942350"/>
            <a:chExt cx="46450" cy="164400"/>
          </a:xfrm>
        </p:grpSpPr>
        <p:sp>
          <p:nvSpPr>
            <p:cNvPr id="478" name="Google Shape;478;p23"/>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3"/>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3"/>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3"/>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3"/>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3"/>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3"/>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3"/>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3"/>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3"/>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8" name="Google Shape;488;p23"/>
          <p:cNvSpPr/>
          <p:nvPr/>
        </p:nvSpPr>
        <p:spPr>
          <a:xfrm rot="10800000">
            <a:off x="343252" y="41014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3"/>
          <p:cNvSpPr/>
          <p:nvPr/>
        </p:nvSpPr>
        <p:spPr>
          <a:xfrm>
            <a:off x="2984761"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0" name="Google Shape;490;p23"/>
          <p:cNvPicPr preferRelativeResize="0"/>
          <p:nvPr/>
        </p:nvPicPr>
        <p:blipFill>
          <a:blip r:embed="rId3">
            <a:alphaModFix/>
          </a:blip>
          <a:stretch>
            <a:fillRect/>
          </a:stretch>
        </p:blipFill>
        <p:spPr>
          <a:xfrm>
            <a:off x="5672189" y="1684420"/>
            <a:ext cx="3163654" cy="1624839"/>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59"/>
          <p:cNvSpPr txBox="1">
            <a:spLocks noGrp="1"/>
          </p:cNvSpPr>
          <p:nvPr>
            <p:ph type="title"/>
          </p:nvPr>
        </p:nvSpPr>
        <p:spPr>
          <a:xfrm>
            <a:off x="454242" y="1962664"/>
            <a:ext cx="7699200" cy="572700"/>
          </a:xfrm>
          <a:prstGeom prst="rect">
            <a:avLst/>
          </a:prstGeom>
          <a:noFill/>
          <a:ln>
            <a:noFill/>
          </a:ln>
        </p:spPr>
        <p:txBody>
          <a:bodyPr spcFirstLastPara="1" wrap="square" lIns="91425" tIns="91425" rIns="91425" bIns="91425" anchor="t" anchorCtr="0">
            <a:noAutofit/>
          </a:bodyPr>
          <a:lstStyle/>
          <a:p>
            <a:pPr lvl="0" algn="ctr"/>
            <a:r>
              <a:rPr lang="en-US" sz="6000" dirty="0"/>
              <a:t> </a:t>
            </a:r>
            <a:r>
              <a:rPr lang="en-US" sz="6000" b="1" dirty="0" smtClean="0"/>
              <a:t>Thanks</a:t>
            </a:r>
            <a:endParaRPr sz="60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4"/>
          <p:cNvSpPr txBox="1">
            <a:spLocks noGrp="1"/>
          </p:cNvSpPr>
          <p:nvPr>
            <p:ph type="subTitle" idx="1"/>
          </p:nvPr>
        </p:nvSpPr>
        <p:spPr>
          <a:xfrm>
            <a:off x="387925" y="1496800"/>
            <a:ext cx="5068200" cy="26742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US" dirty="0"/>
              <a:t>We have developed a personalized recommendation system based on content characteristics such as genre, actors, and directors.</a:t>
            </a:r>
            <a:endParaRPr dirty="0"/>
          </a:p>
          <a:p>
            <a:pPr marL="457200" lvl="0" indent="0" algn="just" rtl="0">
              <a:lnSpc>
                <a:spcPct val="115000"/>
              </a:lnSpc>
              <a:spcBef>
                <a:spcPts val="0"/>
              </a:spcBef>
              <a:spcAft>
                <a:spcPts val="0"/>
              </a:spcAft>
              <a:buNone/>
            </a:pPr>
            <a:endParaRPr dirty="0"/>
          </a:p>
          <a:p>
            <a:pPr marL="457200" lvl="0" indent="-317500" algn="just" rtl="0">
              <a:lnSpc>
                <a:spcPct val="115000"/>
              </a:lnSpc>
              <a:spcBef>
                <a:spcPts val="0"/>
              </a:spcBef>
              <a:spcAft>
                <a:spcPts val="0"/>
              </a:spcAft>
              <a:buSzPts val="1400"/>
              <a:buChar char="❏"/>
            </a:pPr>
            <a:r>
              <a:rPr lang="en-US" dirty="0"/>
              <a:t>This system provides accurate and personalized recommendations, saving users time and increasing their satisfaction with the experience.</a:t>
            </a:r>
            <a:endParaRPr dirty="0"/>
          </a:p>
        </p:txBody>
      </p:sp>
      <p:sp>
        <p:nvSpPr>
          <p:cNvPr id="496" name="Google Shape;496;p24"/>
          <p:cNvSpPr txBox="1">
            <a:spLocks noGrp="1"/>
          </p:cNvSpPr>
          <p:nvPr>
            <p:ph type="title"/>
          </p:nvPr>
        </p:nvSpPr>
        <p:spPr>
          <a:xfrm>
            <a:off x="277625" y="659350"/>
            <a:ext cx="553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Recommendation Solution</a:t>
            </a:r>
            <a:endParaRPr/>
          </a:p>
        </p:txBody>
      </p:sp>
      <p:grpSp>
        <p:nvGrpSpPr>
          <p:cNvPr id="497" name="Google Shape;497;p24"/>
          <p:cNvGrpSpPr/>
          <p:nvPr/>
        </p:nvGrpSpPr>
        <p:grpSpPr>
          <a:xfrm rot="5400000">
            <a:off x="8568936" y="-84075"/>
            <a:ext cx="186223" cy="659096"/>
            <a:chOff x="4714575" y="2942350"/>
            <a:chExt cx="46450" cy="164400"/>
          </a:xfrm>
        </p:grpSpPr>
        <p:sp>
          <p:nvSpPr>
            <p:cNvPr id="498" name="Google Shape;498;p24"/>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4"/>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4"/>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4"/>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4"/>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4"/>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4"/>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4"/>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4"/>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4"/>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8" name="Google Shape;508;p24"/>
          <p:cNvSpPr/>
          <p:nvPr/>
        </p:nvSpPr>
        <p:spPr>
          <a:xfrm rot="10800000">
            <a:off x="343252" y="4101402"/>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4"/>
          <p:cNvSpPr/>
          <p:nvPr/>
        </p:nvSpPr>
        <p:spPr>
          <a:xfrm>
            <a:off x="2984761" y="258689"/>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0" name="Google Shape;510;p24"/>
          <p:cNvPicPr preferRelativeResize="0"/>
          <p:nvPr/>
        </p:nvPicPr>
        <p:blipFill>
          <a:blip r:embed="rId3">
            <a:alphaModFix/>
          </a:blip>
          <a:stretch>
            <a:fillRect/>
          </a:stretch>
        </p:blipFill>
        <p:spPr>
          <a:xfrm>
            <a:off x="5477469" y="1496800"/>
            <a:ext cx="3340282" cy="2090008"/>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5"/>
          <p:cNvSpPr txBox="1">
            <a:spLocks noGrp="1"/>
          </p:cNvSpPr>
          <p:nvPr>
            <p:ph type="title"/>
          </p:nvPr>
        </p:nvSpPr>
        <p:spPr>
          <a:xfrm>
            <a:off x="1238726" y="2197344"/>
            <a:ext cx="3343500" cy="103408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2800"/>
              <a:t>Data Collection and Preprocessing</a:t>
            </a:r>
            <a:endParaRPr sz="2800"/>
          </a:p>
        </p:txBody>
      </p:sp>
      <p:sp>
        <p:nvSpPr>
          <p:cNvPr id="516" name="Google Shape;516;p25"/>
          <p:cNvSpPr txBox="1">
            <a:spLocks noGrp="1"/>
          </p:cNvSpPr>
          <p:nvPr>
            <p:ph type="title" idx="2"/>
          </p:nvPr>
        </p:nvSpPr>
        <p:spPr>
          <a:xfrm>
            <a:off x="3155225" y="1232963"/>
            <a:ext cx="1351094" cy="81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0"/>
              <a:buNone/>
            </a:pPr>
            <a:r>
              <a:rPr lang="en-US"/>
              <a:t>02</a:t>
            </a:r>
            <a:endParaRPr/>
          </a:p>
        </p:txBody>
      </p:sp>
      <p:sp>
        <p:nvSpPr>
          <p:cNvPr id="517" name="Google Shape;517;p25"/>
          <p:cNvSpPr/>
          <p:nvPr/>
        </p:nvSpPr>
        <p:spPr>
          <a:xfrm>
            <a:off x="4837225" y="539500"/>
            <a:ext cx="3584400" cy="406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8" name="Google Shape;518;p25"/>
          <p:cNvCxnSpPr/>
          <p:nvPr/>
        </p:nvCxnSpPr>
        <p:spPr>
          <a:xfrm>
            <a:off x="4830175" y="534975"/>
            <a:ext cx="0" cy="4790700"/>
          </a:xfrm>
          <a:prstGeom prst="straightConnector1">
            <a:avLst/>
          </a:prstGeom>
          <a:noFill/>
          <a:ln w="9525" cap="flat" cmpd="sng">
            <a:solidFill>
              <a:schemeClr val="dk1"/>
            </a:solidFill>
            <a:prstDash val="solid"/>
            <a:round/>
            <a:headEnd type="none" w="sm" len="sm"/>
            <a:tailEnd type="none" w="sm" len="sm"/>
          </a:ln>
        </p:spPr>
      </p:cxnSp>
      <p:cxnSp>
        <p:nvCxnSpPr>
          <p:cNvPr id="519" name="Google Shape;519;p25"/>
          <p:cNvCxnSpPr/>
          <p:nvPr/>
        </p:nvCxnSpPr>
        <p:spPr>
          <a:xfrm>
            <a:off x="8421625" y="534975"/>
            <a:ext cx="0" cy="4825200"/>
          </a:xfrm>
          <a:prstGeom prst="straightConnector1">
            <a:avLst/>
          </a:prstGeom>
          <a:noFill/>
          <a:ln w="9525" cap="flat" cmpd="sng">
            <a:solidFill>
              <a:schemeClr val="dk1"/>
            </a:solidFill>
            <a:prstDash val="solid"/>
            <a:round/>
            <a:headEnd type="none" w="sm" len="sm"/>
            <a:tailEnd type="none" w="sm" len="sm"/>
          </a:ln>
        </p:spPr>
      </p:cxnSp>
      <p:sp>
        <p:nvSpPr>
          <p:cNvPr id="520" name="Google Shape;520;p25"/>
          <p:cNvSpPr/>
          <p:nvPr/>
        </p:nvSpPr>
        <p:spPr>
          <a:xfrm>
            <a:off x="7703377" y="467677"/>
            <a:ext cx="561600" cy="561600"/>
          </a:xfrm>
          <a:prstGeom prst="pie">
            <a:avLst>
              <a:gd name="adj1" fmla="val 0"/>
              <a:gd name="adj2" fmla="val 1082526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5"/>
          <p:cNvSpPr/>
          <p:nvPr/>
        </p:nvSpPr>
        <p:spPr>
          <a:xfrm rot="10800000">
            <a:off x="4506320" y="3765714"/>
            <a:ext cx="561600" cy="561600"/>
          </a:xfrm>
          <a:prstGeom prst="blockArc">
            <a:avLst>
              <a:gd name="adj1" fmla="val 10800000"/>
              <a:gd name="adj2" fmla="val 7526"/>
              <a:gd name="adj3" fmla="val 1504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2" name="Google Shape;522;p25"/>
          <p:cNvGrpSpPr/>
          <p:nvPr/>
        </p:nvGrpSpPr>
        <p:grpSpPr>
          <a:xfrm>
            <a:off x="6583561" y="2367452"/>
            <a:ext cx="2560434" cy="561594"/>
            <a:chOff x="2871050" y="2458250"/>
            <a:chExt cx="1107550" cy="242925"/>
          </a:xfrm>
        </p:grpSpPr>
        <p:sp>
          <p:nvSpPr>
            <p:cNvPr id="523" name="Google Shape;523;p25"/>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5"/>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5"/>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 name="Google Shape;526;p25"/>
          <p:cNvGrpSpPr/>
          <p:nvPr/>
        </p:nvGrpSpPr>
        <p:grpSpPr>
          <a:xfrm>
            <a:off x="2801302" y="4604188"/>
            <a:ext cx="1441459" cy="315279"/>
            <a:chOff x="4290125" y="2631325"/>
            <a:chExt cx="500750" cy="109525"/>
          </a:xfrm>
        </p:grpSpPr>
        <p:sp>
          <p:nvSpPr>
            <p:cNvPr id="527" name="Google Shape;527;p25"/>
            <p:cNvSpPr/>
            <p:nvPr/>
          </p:nvSpPr>
          <p:spPr>
            <a:xfrm>
              <a:off x="4290125" y="2631325"/>
              <a:ext cx="500750" cy="29875"/>
            </a:xfrm>
            <a:custGeom>
              <a:avLst/>
              <a:gdLst/>
              <a:ahLst/>
              <a:cxnLst/>
              <a:rect l="l" t="t" r="r" b="b"/>
              <a:pathLst>
                <a:path w="20030" h="1195" extrusionOk="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5"/>
            <p:cNvSpPr/>
            <p:nvPr/>
          </p:nvSpPr>
          <p:spPr>
            <a:xfrm>
              <a:off x="4290125" y="2671025"/>
              <a:ext cx="500750" cy="30150"/>
            </a:xfrm>
            <a:custGeom>
              <a:avLst/>
              <a:gdLst/>
              <a:ahLst/>
              <a:cxnLst/>
              <a:rect l="l" t="t" r="r" b="b"/>
              <a:pathLst>
                <a:path w="20030" h="1206" extrusionOk="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5"/>
            <p:cNvSpPr/>
            <p:nvPr/>
          </p:nvSpPr>
          <p:spPr>
            <a:xfrm>
              <a:off x="4290125" y="2711000"/>
              <a:ext cx="500750" cy="29850"/>
            </a:xfrm>
            <a:custGeom>
              <a:avLst/>
              <a:gdLst/>
              <a:ahLst/>
              <a:cxnLst/>
              <a:rect l="l" t="t" r="r" b="b"/>
              <a:pathLst>
                <a:path w="20030" h="1194" extrusionOk="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25"/>
          <p:cNvGrpSpPr/>
          <p:nvPr/>
        </p:nvGrpSpPr>
        <p:grpSpPr>
          <a:xfrm>
            <a:off x="6845965" y="3263728"/>
            <a:ext cx="1203039" cy="1147701"/>
            <a:chOff x="2894400" y="3965450"/>
            <a:chExt cx="361425" cy="344800"/>
          </a:xfrm>
        </p:grpSpPr>
        <p:sp>
          <p:nvSpPr>
            <p:cNvPr id="531" name="Google Shape;531;p25"/>
            <p:cNvSpPr/>
            <p:nvPr/>
          </p:nvSpPr>
          <p:spPr>
            <a:xfrm>
              <a:off x="2923400" y="3965450"/>
              <a:ext cx="332425" cy="332125"/>
            </a:xfrm>
            <a:custGeom>
              <a:avLst/>
              <a:gdLst/>
              <a:ahLst/>
              <a:cxnLst/>
              <a:rect l="l" t="t" r="r" b="b"/>
              <a:pathLst>
                <a:path w="13297" h="13285" extrusionOk="0">
                  <a:moveTo>
                    <a:pt x="6643" y="0"/>
                  </a:moveTo>
                  <a:cubicBezTo>
                    <a:pt x="2972" y="0"/>
                    <a:pt x="0" y="2972"/>
                    <a:pt x="0" y="6643"/>
                  </a:cubicBezTo>
                  <a:cubicBezTo>
                    <a:pt x="0" y="10313"/>
                    <a:pt x="2972" y="13285"/>
                    <a:pt x="6643" y="13285"/>
                  </a:cubicBezTo>
                  <a:cubicBezTo>
                    <a:pt x="10313" y="13285"/>
                    <a:pt x="13296" y="10313"/>
                    <a:pt x="13296" y="6643"/>
                  </a:cubicBezTo>
                  <a:cubicBezTo>
                    <a:pt x="13296" y="2972"/>
                    <a:pt x="10313" y="0"/>
                    <a:pt x="6643"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5"/>
            <p:cNvSpPr/>
            <p:nvPr/>
          </p:nvSpPr>
          <p:spPr>
            <a:xfrm>
              <a:off x="2920025" y="4003300"/>
              <a:ext cx="281200" cy="256425"/>
            </a:xfrm>
            <a:custGeom>
              <a:avLst/>
              <a:gdLst/>
              <a:ahLst/>
              <a:cxnLst/>
              <a:rect l="l" t="t" r="r" b="b"/>
              <a:pathLst>
                <a:path w="11248" h="10257" extrusionOk="0">
                  <a:moveTo>
                    <a:pt x="5625" y="0"/>
                  </a:moveTo>
                  <a:cubicBezTo>
                    <a:pt x="4312" y="0"/>
                    <a:pt x="3000" y="501"/>
                    <a:pt x="2004" y="1503"/>
                  </a:cubicBezTo>
                  <a:cubicBezTo>
                    <a:pt x="0" y="3507"/>
                    <a:pt x="0" y="6750"/>
                    <a:pt x="2004" y="8754"/>
                  </a:cubicBezTo>
                  <a:cubicBezTo>
                    <a:pt x="3000" y="9756"/>
                    <a:pt x="4312" y="10257"/>
                    <a:pt x="5625" y="10257"/>
                  </a:cubicBezTo>
                  <a:cubicBezTo>
                    <a:pt x="6938" y="10257"/>
                    <a:pt x="8252" y="9756"/>
                    <a:pt x="9254" y="8754"/>
                  </a:cubicBezTo>
                  <a:cubicBezTo>
                    <a:pt x="11247" y="6750"/>
                    <a:pt x="11247" y="3507"/>
                    <a:pt x="9254" y="1503"/>
                  </a:cubicBezTo>
                  <a:cubicBezTo>
                    <a:pt x="8252" y="501"/>
                    <a:pt x="6938" y="0"/>
                    <a:pt x="5625" y="0"/>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5"/>
            <p:cNvSpPr/>
            <p:nvPr/>
          </p:nvSpPr>
          <p:spPr>
            <a:xfrm>
              <a:off x="2932400" y="4287475"/>
              <a:ext cx="114300" cy="22775"/>
            </a:xfrm>
            <a:custGeom>
              <a:avLst/>
              <a:gdLst/>
              <a:ahLst/>
              <a:cxnLst/>
              <a:rect l="l" t="t" r="r" b="b"/>
              <a:pathLst>
                <a:path w="4572" h="911" extrusionOk="0">
                  <a:moveTo>
                    <a:pt x="2527" y="1"/>
                  </a:moveTo>
                  <a:cubicBezTo>
                    <a:pt x="1491" y="1"/>
                    <a:pt x="254" y="164"/>
                    <a:pt x="1" y="911"/>
                  </a:cubicBezTo>
                  <a:lnTo>
                    <a:pt x="1138" y="911"/>
                  </a:lnTo>
                  <a:cubicBezTo>
                    <a:pt x="1390" y="319"/>
                    <a:pt x="2976" y="230"/>
                    <a:pt x="3901" y="230"/>
                  </a:cubicBezTo>
                  <a:cubicBezTo>
                    <a:pt x="4296" y="230"/>
                    <a:pt x="4571" y="246"/>
                    <a:pt x="4571" y="246"/>
                  </a:cubicBezTo>
                  <a:lnTo>
                    <a:pt x="4020" y="100"/>
                  </a:lnTo>
                  <a:cubicBezTo>
                    <a:pt x="4020" y="100"/>
                    <a:pt x="3335" y="1"/>
                    <a:pt x="2527" y="1"/>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5"/>
            <p:cNvSpPr/>
            <p:nvPr/>
          </p:nvSpPr>
          <p:spPr>
            <a:xfrm>
              <a:off x="2894400" y="3965450"/>
              <a:ext cx="332425" cy="332125"/>
            </a:xfrm>
            <a:custGeom>
              <a:avLst/>
              <a:gdLst/>
              <a:ahLst/>
              <a:cxnLst/>
              <a:rect l="l" t="t" r="r" b="b"/>
              <a:pathLst>
                <a:path w="13297" h="13285" extrusionOk="0">
                  <a:moveTo>
                    <a:pt x="6654" y="1036"/>
                  </a:moveTo>
                  <a:cubicBezTo>
                    <a:pt x="7645" y="1036"/>
                    <a:pt x="8456" y="1847"/>
                    <a:pt x="8456" y="2848"/>
                  </a:cubicBezTo>
                  <a:cubicBezTo>
                    <a:pt x="8456" y="3839"/>
                    <a:pt x="7645" y="4650"/>
                    <a:pt x="6654" y="4650"/>
                  </a:cubicBezTo>
                  <a:cubicBezTo>
                    <a:pt x="5652" y="4650"/>
                    <a:pt x="4842" y="3839"/>
                    <a:pt x="4842" y="2848"/>
                  </a:cubicBezTo>
                  <a:cubicBezTo>
                    <a:pt x="4842" y="1847"/>
                    <a:pt x="5652" y="1036"/>
                    <a:pt x="6654" y="1036"/>
                  </a:cubicBezTo>
                  <a:close/>
                  <a:moveTo>
                    <a:pt x="3040" y="3662"/>
                  </a:moveTo>
                  <a:cubicBezTo>
                    <a:pt x="3223" y="3662"/>
                    <a:pt x="3409" y="3690"/>
                    <a:pt x="3592" y="3749"/>
                  </a:cubicBezTo>
                  <a:cubicBezTo>
                    <a:pt x="4538" y="4064"/>
                    <a:pt x="5056" y="5078"/>
                    <a:pt x="4752" y="6023"/>
                  </a:cubicBezTo>
                  <a:cubicBezTo>
                    <a:pt x="4507" y="6786"/>
                    <a:pt x="3793" y="7270"/>
                    <a:pt x="3031" y="7270"/>
                  </a:cubicBezTo>
                  <a:cubicBezTo>
                    <a:pt x="2847" y="7270"/>
                    <a:pt x="2661" y="7242"/>
                    <a:pt x="2477" y="7183"/>
                  </a:cubicBezTo>
                  <a:cubicBezTo>
                    <a:pt x="1532" y="6879"/>
                    <a:pt x="1014" y="5854"/>
                    <a:pt x="1318" y="4909"/>
                  </a:cubicBezTo>
                  <a:cubicBezTo>
                    <a:pt x="1572" y="4146"/>
                    <a:pt x="2280" y="3662"/>
                    <a:pt x="3040" y="3662"/>
                  </a:cubicBezTo>
                  <a:close/>
                  <a:moveTo>
                    <a:pt x="10259" y="3662"/>
                  </a:moveTo>
                  <a:cubicBezTo>
                    <a:pt x="11021" y="3662"/>
                    <a:pt x="11734" y="4146"/>
                    <a:pt x="11979" y="4909"/>
                  </a:cubicBezTo>
                  <a:cubicBezTo>
                    <a:pt x="12283" y="5854"/>
                    <a:pt x="11765" y="6879"/>
                    <a:pt x="10820" y="7183"/>
                  </a:cubicBezTo>
                  <a:cubicBezTo>
                    <a:pt x="10636" y="7242"/>
                    <a:pt x="10450" y="7270"/>
                    <a:pt x="10266" y="7270"/>
                  </a:cubicBezTo>
                  <a:cubicBezTo>
                    <a:pt x="9504" y="7270"/>
                    <a:pt x="8791" y="6786"/>
                    <a:pt x="8546" y="6023"/>
                  </a:cubicBezTo>
                  <a:cubicBezTo>
                    <a:pt x="8242" y="5078"/>
                    <a:pt x="8760" y="4064"/>
                    <a:pt x="9705" y="3749"/>
                  </a:cubicBezTo>
                  <a:cubicBezTo>
                    <a:pt x="9889" y="3690"/>
                    <a:pt x="10075" y="3662"/>
                    <a:pt x="10259" y="3662"/>
                  </a:cubicBezTo>
                  <a:close/>
                  <a:moveTo>
                    <a:pt x="8876" y="7909"/>
                  </a:moveTo>
                  <a:cubicBezTo>
                    <a:pt x="9433" y="7909"/>
                    <a:pt x="9987" y="8168"/>
                    <a:pt x="10347" y="8658"/>
                  </a:cubicBezTo>
                  <a:cubicBezTo>
                    <a:pt x="10932" y="9457"/>
                    <a:pt x="10752" y="10583"/>
                    <a:pt x="9942" y="11168"/>
                  </a:cubicBezTo>
                  <a:cubicBezTo>
                    <a:pt x="9617" y="11403"/>
                    <a:pt x="9243" y="11516"/>
                    <a:pt x="8872" y="11516"/>
                  </a:cubicBezTo>
                  <a:cubicBezTo>
                    <a:pt x="8317" y="11516"/>
                    <a:pt x="7771" y="11261"/>
                    <a:pt x="7420" y="10774"/>
                  </a:cubicBezTo>
                  <a:cubicBezTo>
                    <a:pt x="6834" y="9964"/>
                    <a:pt x="7015" y="8838"/>
                    <a:pt x="7825" y="8252"/>
                  </a:cubicBezTo>
                  <a:cubicBezTo>
                    <a:pt x="8142" y="8021"/>
                    <a:pt x="8510" y="7909"/>
                    <a:pt x="8876" y="7909"/>
                  </a:cubicBezTo>
                  <a:close/>
                  <a:moveTo>
                    <a:pt x="4422" y="7909"/>
                  </a:moveTo>
                  <a:cubicBezTo>
                    <a:pt x="4787" y="7909"/>
                    <a:pt x="5155" y="8021"/>
                    <a:pt x="5472" y="8252"/>
                  </a:cubicBezTo>
                  <a:cubicBezTo>
                    <a:pt x="6283" y="8838"/>
                    <a:pt x="6463" y="9964"/>
                    <a:pt x="5877" y="10774"/>
                  </a:cubicBezTo>
                  <a:cubicBezTo>
                    <a:pt x="5524" y="11264"/>
                    <a:pt x="4973" y="11523"/>
                    <a:pt x="4414" y="11523"/>
                  </a:cubicBezTo>
                  <a:cubicBezTo>
                    <a:pt x="4047" y="11523"/>
                    <a:pt x="3677" y="11412"/>
                    <a:pt x="3356" y="11180"/>
                  </a:cubicBezTo>
                  <a:cubicBezTo>
                    <a:pt x="2545" y="10594"/>
                    <a:pt x="2376" y="9457"/>
                    <a:pt x="2962" y="8658"/>
                  </a:cubicBezTo>
                  <a:cubicBezTo>
                    <a:pt x="3315" y="8168"/>
                    <a:pt x="3866" y="7909"/>
                    <a:pt x="4422" y="7909"/>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5"/>
            <p:cNvSpPr/>
            <p:nvPr/>
          </p:nvSpPr>
          <p:spPr>
            <a:xfrm>
              <a:off x="2894400" y="3965450"/>
              <a:ext cx="332425" cy="332125"/>
            </a:xfrm>
            <a:custGeom>
              <a:avLst/>
              <a:gdLst/>
              <a:ahLst/>
              <a:cxnLst/>
              <a:rect l="l" t="t" r="r" b="b"/>
              <a:pathLst>
                <a:path w="13297" h="13285" extrusionOk="0">
                  <a:moveTo>
                    <a:pt x="6654" y="405"/>
                  </a:moveTo>
                  <a:cubicBezTo>
                    <a:pt x="10099" y="405"/>
                    <a:pt x="12891" y="3197"/>
                    <a:pt x="12891" y="6643"/>
                  </a:cubicBezTo>
                  <a:cubicBezTo>
                    <a:pt x="12891" y="10088"/>
                    <a:pt x="10099" y="12880"/>
                    <a:pt x="6654" y="12880"/>
                  </a:cubicBezTo>
                  <a:cubicBezTo>
                    <a:pt x="3209" y="12880"/>
                    <a:pt x="417" y="10088"/>
                    <a:pt x="417" y="6643"/>
                  </a:cubicBezTo>
                  <a:cubicBezTo>
                    <a:pt x="417" y="3197"/>
                    <a:pt x="3209" y="405"/>
                    <a:pt x="6654" y="405"/>
                  </a:cubicBezTo>
                  <a:close/>
                  <a:moveTo>
                    <a:pt x="6654" y="0"/>
                  </a:moveTo>
                  <a:cubicBezTo>
                    <a:pt x="2984" y="0"/>
                    <a:pt x="1" y="2972"/>
                    <a:pt x="1" y="6643"/>
                  </a:cubicBezTo>
                  <a:cubicBezTo>
                    <a:pt x="1" y="10313"/>
                    <a:pt x="2984" y="13285"/>
                    <a:pt x="6654" y="13285"/>
                  </a:cubicBezTo>
                  <a:cubicBezTo>
                    <a:pt x="10324" y="13285"/>
                    <a:pt x="13297" y="10313"/>
                    <a:pt x="13297" y="6643"/>
                  </a:cubicBezTo>
                  <a:cubicBezTo>
                    <a:pt x="13297" y="2972"/>
                    <a:pt x="10324" y="0"/>
                    <a:pt x="6654"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5"/>
            <p:cNvSpPr/>
            <p:nvPr/>
          </p:nvSpPr>
          <p:spPr>
            <a:xfrm>
              <a:off x="3038500" y="4109275"/>
              <a:ext cx="44225" cy="44200"/>
            </a:xfrm>
            <a:custGeom>
              <a:avLst/>
              <a:gdLst/>
              <a:ahLst/>
              <a:cxnLst/>
              <a:rect l="l" t="t" r="r" b="b"/>
              <a:pathLst>
                <a:path w="1769" h="1768" extrusionOk="0">
                  <a:moveTo>
                    <a:pt x="890" y="0"/>
                  </a:moveTo>
                  <a:cubicBezTo>
                    <a:pt x="395" y="0"/>
                    <a:pt x="1" y="394"/>
                    <a:pt x="1" y="890"/>
                  </a:cubicBezTo>
                  <a:cubicBezTo>
                    <a:pt x="1" y="1374"/>
                    <a:pt x="395" y="1768"/>
                    <a:pt x="890" y="1768"/>
                  </a:cubicBezTo>
                  <a:cubicBezTo>
                    <a:pt x="1374" y="1768"/>
                    <a:pt x="1768" y="1374"/>
                    <a:pt x="1768" y="890"/>
                  </a:cubicBezTo>
                  <a:cubicBezTo>
                    <a:pt x="1768" y="394"/>
                    <a:pt x="1374" y="0"/>
                    <a:pt x="890" y="0"/>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5"/>
            <p:cNvSpPr/>
            <p:nvPr/>
          </p:nvSpPr>
          <p:spPr>
            <a:xfrm>
              <a:off x="3053700" y="4124175"/>
              <a:ext cx="14100" cy="14375"/>
            </a:xfrm>
            <a:custGeom>
              <a:avLst/>
              <a:gdLst/>
              <a:ahLst/>
              <a:cxnLst/>
              <a:rect l="l" t="t" r="r" b="b"/>
              <a:pathLst>
                <a:path w="564" h="575" extrusionOk="0">
                  <a:moveTo>
                    <a:pt x="282" y="1"/>
                  </a:moveTo>
                  <a:cubicBezTo>
                    <a:pt x="125" y="1"/>
                    <a:pt x="1" y="136"/>
                    <a:pt x="1" y="294"/>
                  </a:cubicBezTo>
                  <a:cubicBezTo>
                    <a:pt x="1" y="451"/>
                    <a:pt x="125" y="575"/>
                    <a:pt x="282" y="575"/>
                  </a:cubicBezTo>
                  <a:cubicBezTo>
                    <a:pt x="440" y="575"/>
                    <a:pt x="564" y="451"/>
                    <a:pt x="564" y="294"/>
                  </a:cubicBezTo>
                  <a:cubicBezTo>
                    <a:pt x="564" y="136"/>
                    <a:pt x="440" y="1"/>
                    <a:pt x="2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25"/>
          <p:cNvGrpSpPr/>
          <p:nvPr/>
        </p:nvGrpSpPr>
        <p:grpSpPr>
          <a:xfrm>
            <a:off x="5321357" y="918631"/>
            <a:ext cx="1449237" cy="1262575"/>
            <a:chOff x="2762400" y="3264900"/>
            <a:chExt cx="482725" cy="420550"/>
          </a:xfrm>
        </p:grpSpPr>
        <p:sp>
          <p:nvSpPr>
            <p:cNvPr id="539" name="Google Shape;539;p25"/>
            <p:cNvSpPr/>
            <p:nvPr/>
          </p:nvSpPr>
          <p:spPr>
            <a:xfrm>
              <a:off x="2788300" y="3384525"/>
              <a:ext cx="456825" cy="300925"/>
            </a:xfrm>
            <a:custGeom>
              <a:avLst/>
              <a:gdLst/>
              <a:ahLst/>
              <a:cxnLst/>
              <a:rect l="l" t="t" r="r" b="b"/>
              <a:pathLst>
                <a:path w="18273" h="12037" extrusionOk="0">
                  <a:moveTo>
                    <a:pt x="17653" y="0"/>
                  </a:moveTo>
                  <a:lnTo>
                    <a:pt x="0" y="1013"/>
                  </a:lnTo>
                  <a:lnTo>
                    <a:pt x="608" y="11506"/>
                  </a:lnTo>
                  <a:cubicBezTo>
                    <a:pt x="619" y="11807"/>
                    <a:pt x="866" y="12037"/>
                    <a:pt x="1154" y="12037"/>
                  </a:cubicBezTo>
                  <a:cubicBezTo>
                    <a:pt x="1167" y="12037"/>
                    <a:pt x="1180" y="12036"/>
                    <a:pt x="1194" y="12035"/>
                  </a:cubicBezTo>
                  <a:lnTo>
                    <a:pt x="17721" y="11089"/>
                  </a:lnTo>
                  <a:cubicBezTo>
                    <a:pt x="18036" y="11078"/>
                    <a:pt x="18272" y="10808"/>
                    <a:pt x="18250" y="10504"/>
                  </a:cubicBezTo>
                  <a:lnTo>
                    <a:pt x="1765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5"/>
            <p:cNvSpPr/>
            <p:nvPr/>
          </p:nvSpPr>
          <p:spPr>
            <a:xfrm>
              <a:off x="2771125" y="3264900"/>
              <a:ext cx="459650" cy="122725"/>
            </a:xfrm>
            <a:custGeom>
              <a:avLst/>
              <a:gdLst/>
              <a:ahLst/>
              <a:cxnLst/>
              <a:rect l="l" t="t" r="r" b="b"/>
              <a:pathLst>
                <a:path w="18386" h="4909" extrusionOk="0">
                  <a:moveTo>
                    <a:pt x="18081" y="0"/>
                  </a:moveTo>
                  <a:lnTo>
                    <a:pt x="1" y="3130"/>
                  </a:lnTo>
                  <a:lnTo>
                    <a:pt x="316" y="4909"/>
                  </a:lnTo>
                  <a:lnTo>
                    <a:pt x="18385" y="1779"/>
                  </a:lnTo>
                  <a:lnTo>
                    <a:pt x="18081"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5"/>
            <p:cNvSpPr/>
            <p:nvPr/>
          </p:nvSpPr>
          <p:spPr>
            <a:xfrm>
              <a:off x="2824600" y="3329625"/>
              <a:ext cx="43650" cy="47025"/>
            </a:xfrm>
            <a:custGeom>
              <a:avLst/>
              <a:gdLst/>
              <a:ahLst/>
              <a:cxnLst/>
              <a:rect l="l" t="t" r="r" b="b"/>
              <a:pathLst>
                <a:path w="1746" h="1881" extrusionOk="0">
                  <a:moveTo>
                    <a:pt x="1003" y="1"/>
                  </a:moveTo>
                  <a:lnTo>
                    <a:pt x="1" y="170"/>
                  </a:lnTo>
                  <a:lnTo>
                    <a:pt x="744" y="1881"/>
                  </a:lnTo>
                  <a:lnTo>
                    <a:pt x="1746" y="1701"/>
                  </a:lnTo>
                  <a:lnTo>
                    <a:pt x="1003"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5"/>
            <p:cNvSpPr/>
            <p:nvPr/>
          </p:nvSpPr>
          <p:spPr>
            <a:xfrm>
              <a:off x="2891875" y="3317800"/>
              <a:ext cx="43375" cy="47050"/>
            </a:xfrm>
            <a:custGeom>
              <a:avLst/>
              <a:gdLst/>
              <a:ahLst/>
              <a:cxnLst/>
              <a:rect l="l" t="t" r="r" b="b"/>
              <a:pathLst>
                <a:path w="1735" h="1882" extrusionOk="0">
                  <a:moveTo>
                    <a:pt x="1002" y="1"/>
                  </a:moveTo>
                  <a:lnTo>
                    <a:pt x="0" y="181"/>
                  </a:lnTo>
                  <a:lnTo>
                    <a:pt x="732" y="1881"/>
                  </a:lnTo>
                  <a:lnTo>
                    <a:pt x="1734" y="1712"/>
                  </a:lnTo>
                  <a:lnTo>
                    <a:pt x="1002"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5"/>
            <p:cNvSpPr/>
            <p:nvPr/>
          </p:nvSpPr>
          <p:spPr>
            <a:xfrm>
              <a:off x="2958850" y="3306275"/>
              <a:ext cx="43650" cy="47025"/>
            </a:xfrm>
            <a:custGeom>
              <a:avLst/>
              <a:gdLst/>
              <a:ahLst/>
              <a:cxnLst/>
              <a:rect l="l" t="t" r="r" b="b"/>
              <a:pathLst>
                <a:path w="1746" h="1881" extrusionOk="0">
                  <a:moveTo>
                    <a:pt x="1003" y="0"/>
                  </a:moveTo>
                  <a:lnTo>
                    <a:pt x="1" y="169"/>
                  </a:lnTo>
                  <a:lnTo>
                    <a:pt x="744" y="1880"/>
                  </a:lnTo>
                  <a:lnTo>
                    <a:pt x="1746" y="1712"/>
                  </a:lnTo>
                  <a:lnTo>
                    <a:pt x="100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5"/>
            <p:cNvSpPr/>
            <p:nvPr/>
          </p:nvSpPr>
          <p:spPr>
            <a:xfrm>
              <a:off x="3026125" y="3294725"/>
              <a:ext cx="43375" cy="47025"/>
            </a:xfrm>
            <a:custGeom>
              <a:avLst/>
              <a:gdLst/>
              <a:ahLst/>
              <a:cxnLst/>
              <a:rect l="l" t="t" r="r" b="b"/>
              <a:pathLst>
                <a:path w="1735" h="1881" extrusionOk="0">
                  <a:moveTo>
                    <a:pt x="1002" y="1"/>
                  </a:moveTo>
                  <a:lnTo>
                    <a:pt x="0" y="170"/>
                  </a:lnTo>
                  <a:lnTo>
                    <a:pt x="732" y="1881"/>
                  </a:lnTo>
                  <a:lnTo>
                    <a:pt x="1734" y="1701"/>
                  </a:lnTo>
                  <a:lnTo>
                    <a:pt x="1002"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5"/>
            <p:cNvSpPr/>
            <p:nvPr/>
          </p:nvSpPr>
          <p:spPr>
            <a:xfrm>
              <a:off x="3093100" y="3282900"/>
              <a:ext cx="43650" cy="47025"/>
            </a:xfrm>
            <a:custGeom>
              <a:avLst/>
              <a:gdLst/>
              <a:ahLst/>
              <a:cxnLst/>
              <a:rect l="l" t="t" r="r" b="b"/>
              <a:pathLst>
                <a:path w="1746" h="1881" extrusionOk="0">
                  <a:moveTo>
                    <a:pt x="1003" y="1"/>
                  </a:moveTo>
                  <a:lnTo>
                    <a:pt x="1" y="181"/>
                  </a:lnTo>
                  <a:lnTo>
                    <a:pt x="744" y="1881"/>
                  </a:lnTo>
                  <a:lnTo>
                    <a:pt x="1746" y="1712"/>
                  </a:lnTo>
                  <a:lnTo>
                    <a:pt x="1003"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5"/>
            <p:cNvSpPr/>
            <p:nvPr/>
          </p:nvSpPr>
          <p:spPr>
            <a:xfrm>
              <a:off x="3160375" y="3271375"/>
              <a:ext cx="43650" cy="47025"/>
            </a:xfrm>
            <a:custGeom>
              <a:avLst/>
              <a:gdLst/>
              <a:ahLst/>
              <a:cxnLst/>
              <a:rect l="l" t="t" r="r" b="b"/>
              <a:pathLst>
                <a:path w="1746" h="1881" extrusionOk="0">
                  <a:moveTo>
                    <a:pt x="1003" y="0"/>
                  </a:moveTo>
                  <a:lnTo>
                    <a:pt x="1" y="169"/>
                  </a:lnTo>
                  <a:lnTo>
                    <a:pt x="744" y="1880"/>
                  </a:lnTo>
                  <a:lnTo>
                    <a:pt x="1746" y="1712"/>
                  </a:lnTo>
                  <a:lnTo>
                    <a:pt x="100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5"/>
            <p:cNvSpPr/>
            <p:nvPr/>
          </p:nvSpPr>
          <p:spPr>
            <a:xfrm>
              <a:off x="2778450" y="3355250"/>
              <a:ext cx="460475" cy="71500"/>
            </a:xfrm>
            <a:custGeom>
              <a:avLst/>
              <a:gdLst/>
              <a:ahLst/>
              <a:cxnLst/>
              <a:rect l="l" t="t" r="r" b="b"/>
              <a:pathLst>
                <a:path w="18419" h="2860" extrusionOk="0">
                  <a:moveTo>
                    <a:pt x="18317" y="0"/>
                  </a:moveTo>
                  <a:lnTo>
                    <a:pt x="0" y="1047"/>
                  </a:lnTo>
                  <a:lnTo>
                    <a:pt x="102" y="2860"/>
                  </a:lnTo>
                  <a:lnTo>
                    <a:pt x="18419" y="1813"/>
                  </a:lnTo>
                  <a:lnTo>
                    <a:pt x="18317"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5"/>
            <p:cNvSpPr/>
            <p:nvPr/>
          </p:nvSpPr>
          <p:spPr>
            <a:xfrm>
              <a:off x="2832200" y="3377200"/>
              <a:ext cx="38875" cy="45900"/>
            </a:xfrm>
            <a:custGeom>
              <a:avLst/>
              <a:gdLst/>
              <a:ahLst/>
              <a:cxnLst/>
              <a:rect l="l" t="t" r="r" b="b"/>
              <a:pathLst>
                <a:path w="1555" h="1836" extrusionOk="0">
                  <a:moveTo>
                    <a:pt x="1014" y="0"/>
                  </a:moveTo>
                  <a:lnTo>
                    <a:pt x="1" y="57"/>
                  </a:lnTo>
                  <a:lnTo>
                    <a:pt x="541" y="1835"/>
                  </a:lnTo>
                  <a:lnTo>
                    <a:pt x="1554" y="1779"/>
                  </a:lnTo>
                  <a:lnTo>
                    <a:pt x="1014"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5"/>
            <p:cNvSpPr/>
            <p:nvPr/>
          </p:nvSpPr>
          <p:spPr>
            <a:xfrm>
              <a:off x="2900025" y="3373250"/>
              <a:ext cx="38875" cy="45900"/>
            </a:xfrm>
            <a:custGeom>
              <a:avLst/>
              <a:gdLst/>
              <a:ahLst/>
              <a:cxnLst/>
              <a:rect l="l" t="t" r="r" b="b"/>
              <a:pathLst>
                <a:path w="1555" h="1836" extrusionOk="0">
                  <a:moveTo>
                    <a:pt x="1025" y="1"/>
                  </a:moveTo>
                  <a:lnTo>
                    <a:pt x="1" y="57"/>
                  </a:lnTo>
                  <a:lnTo>
                    <a:pt x="541" y="1836"/>
                  </a:lnTo>
                  <a:lnTo>
                    <a:pt x="1554" y="1780"/>
                  </a:lnTo>
                  <a:lnTo>
                    <a:pt x="1025"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5"/>
            <p:cNvSpPr/>
            <p:nvPr/>
          </p:nvSpPr>
          <p:spPr>
            <a:xfrm>
              <a:off x="2968150" y="3369325"/>
              <a:ext cx="38850" cy="45900"/>
            </a:xfrm>
            <a:custGeom>
              <a:avLst/>
              <a:gdLst/>
              <a:ahLst/>
              <a:cxnLst/>
              <a:rect l="l" t="t" r="r" b="b"/>
              <a:pathLst>
                <a:path w="1554" h="1836" extrusionOk="0">
                  <a:moveTo>
                    <a:pt x="1014" y="0"/>
                  </a:moveTo>
                  <a:lnTo>
                    <a:pt x="0" y="56"/>
                  </a:lnTo>
                  <a:lnTo>
                    <a:pt x="541" y="1835"/>
                  </a:lnTo>
                  <a:lnTo>
                    <a:pt x="1554" y="1779"/>
                  </a:lnTo>
                  <a:lnTo>
                    <a:pt x="1014"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5"/>
            <p:cNvSpPr/>
            <p:nvPr/>
          </p:nvSpPr>
          <p:spPr>
            <a:xfrm>
              <a:off x="3036250" y="3365375"/>
              <a:ext cx="38875" cy="45900"/>
            </a:xfrm>
            <a:custGeom>
              <a:avLst/>
              <a:gdLst/>
              <a:ahLst/>
              <a:cxnLst/>
              <a:rect l="l" t="t" r="r" b="b"/>
              <a:pathLst>
                <a:path w="1555" h="1836" extrusionOk="0">
                  <a:moveTo>
                    <a:pt x="1014" y="1"/>
                  </a:moveTo>
                  <a:lnTo>
                    <a:pt x="1" y="57"/>
                  </a:lnTo>
                  <a:lnTo>
                    <a:pt x="541" y="1836"/>
                  </a:lnTo>
                  <a:lnTo>
                    <a:pt x="1554" y="1779"/>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5"/>
            <p:cNvSpPr/>
            <p:nvPr/>
          </p:nvSpPr>
          <p:spPr>
            <a:xfrm>
              <a:off x="3104375" y="3361425"/>
              <a:ext cx="38850" cy="46200"/>
            </a:xfrm>
            <a:custGeom>
              <a:avLst/>
              <a:gdLst/>
              <a:ahLst/>
              <a:cxnLst/>
              <a:rect l="l" t="t" r="r" b="b"/>
              <a:pathLst>
                <a:path w="1554" h="1848" extrusionOk="0">
                  <a:moveTo>
                    <a:pt x="1014" y="1"/>
                  </a:moveTo>
                  <a:lnTo>
                    <a:pt x="0" y="57"/>
                  </a:lnTo>
                  <a:lnTo>
                    <a:pt x="541" y="1847"/>
                  </a:lnTo>
                  <a:lnTo>
                    <a:pt x="1554" y="1780"/>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5"/>
            <p:cNvSpPr/>
            <p:nvPr/>
          </p:nvSpPr>
          <p:spPr>
            <a:xfrm>
              <a:off x="3172475" y="3357775"/>
              <a:ext cx="38875" cy="45900"/>
            </a:xfrm>
            <a:custGeom>
              <a:avLst/>
              <a:gdLst/>
              <a:ahLst/>
              <a:cxnLst/>
              <a:rect l="l" t="t" r="r" b="b"/>
              <a:pathLst>
                <a:path w="1555" h="1836" extrusionOk="0">
                  <a:moveTo>
                    <a:pt x="1014" y="1"/>
                  </a:moveTo>
                  <a:lnTo>
                    <a:pt x="1" y="57"/>
                  </a:lnTo>
                  <a:lnTo>
                    <a:pt x="530" y="1836"/>
                  </a:lnTo>
                  <a:lnTo>
                    <a:pt x="1554" y="1779"/>
                  </a:lnTo>
                  <a:lnTo>
                    <a:pt x="1014"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5"/>
            <p:cNvSpPr/>
            <p:nvPr/>
          </p:nvSpPr>
          <p:spPr>
            <a:xfrm>
              <a:off x="2762400" y="3329625"/>
              <a:ext cx="67575" cy="101375"/>
            </a:xfrm>
            <a:custGeom>
              <a:avLst/>
              <a:gdLst/>
              <a:ahLst/>
              <a:cxnLst/>
              <a:rect l="l" t="t" r="r" b="b"/>
              <a:pathLst>
                <a:path w="2703" h="4055" extrusionOk="0">
                  <a:moveTo>
                    <a:pt x="2331" y="1"/>
                  </a:moveTo>
                  <a:lnTo>
                    <a:pt x="338" y="248"/>
                  </a:lnTo>
                  <a:cubicBezTo>
                    <a:pt x="147" y="271"/>
                    <a:pt x="1" y="440"/>
                    <a:pt x="12" y="642"/>
                  </a:cubicBezTo>
                  <a:lnTo>
                    <a:pt x="226" y="3705"/>
                  </a:lnTo>
                  <a:cubicBezTo>
                    <a:pt x="237" y="3901"/>
                    <a:pt x="405" y="4054"/>
                    <a:pt x="599" y="4054"/>
                  </a:cubicBezTo>
                  <a:cubicBezTo>
                    <a:pt x="606" y="4054"/>
                    <a:pt x="613" y="4054"/>
                    <a:pt x="620" y="4054"/>
                  </a:cubicBezTo>
                  <a:lnTo>
                    <a:pt x="2703" y="3952"/>
                  </a:lnTo>
                  <a:lnTo>
                    <a:pt x="233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5"/>
            <p:cNvSpPr/>
            <p:nvPr/>
          </p:nvSpPr>
          <p:spPr>
            <a:xfrm>
              <a:off x="2784075" y="3394075"/>
              <a:ext cx="22550" cy="17475"/>
            </a:xfrm>
            <a:custGeom>
              <a:avLst/>
              <a:gdLst/>
              <a:ahLst/>
              <a:cxnLst/>
              <a:rect l="l" t="t" r="r" b="b"/>
              <a:pathLst>
                <a:path w="902" h="699" extrusionOk="0">
                  <a:moveTo>
                    <a:pt x="451" y="1"/>
                  </a:moveTo>
                  <a:cubicBezTo>
                    <a:pt x="0" y="1"/>
                    <a:pt x="0" y="699"/>
                    <a:pt x="451" y="699"/>
                  </a:cubicBezTo>
                  <a:cubicBezTo>
                    <a:pt x="901" y="699"/>
                    <a:pt x="901" y="1"/>
                    <a:pt x="4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5"/>
            <p:cNvSpPr/>
            <p:nvPr/>
          </p:nvSpPr>
          <p:spPr>
            <a:xfrm>
              <a:off x="2781550" y="3351300"/>
              <a:ext cx="22525" cy="17475"/>
            </a:xfrm>
            <a:custGeom>
              <a:avLst/>
              <a:gdLst/>
              <a:ahLst/>
              <a:cxnLst/>
              <a:rect l="l" t="t" r="r" b="b"/>
              <a:pathLst>
                <a:path w="901" h="699" extrusionOk="0">
                  <a:moveTo>
                    <a:pt x="450" y="1"/>
                  </a:moveTo>
                  <a:cubicBezTo>
                    <a:pt x="0" y="1"/>
                    <a:pt x="0" y="699"/>
                    <a:pt x="450" y="699"/>
                  </a:cubicBezTo>
                  <a:cubicBezTo>
                    <a:pt x="901" y="699"/>
                    <a:pt x="901" y="1"/>
                    <a:pt x="4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5"/>
            <p:cNvSpPr/>
            <p:nvPr/>
          </p:nvSpPr>
          <p:spPr>
            <a:xfrm>
              <a:off x="2804900" y="3448125"/>
              <a:ext cx="409550" cy="23375"/>
            </a:xfrm>
            <a:custGeom>
              <a:avLst/>
              <a:gdLst/>
              <a:ahLst/>
              <a:cxnLst/>
              <a:rect l="l" t="t" r="r" b="b"/>
              <a:pathLst>
                <a:path w="16382" h="935" fill="none" extrusionOk="0">
                  <a:moveTo>
                    <a:pt x="1" y="935"/>
                  </a:moveTo>
                  <a:lnTo>
                    <a:pt x="16381" y="0"/>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5"/>
            <p:cNvSpPr/>
            <p:nvPr/>
          </p:nvSpPr>
          <p:spPr>
            <a:xfrm>
              <a:off x="2811650" y="3569150"/>
              <a:ext cx="409825" cy="23375"/>
            </a:xfrm>
            <a:custGeom>
              <a:avLst/>
              <a:gdLst/>
              <a:ahLst/>
              <a:cxnLst/>
              <a:rect l="l" t="t" r="r" b="b"/>
              <a:pathLst>
                <a:path w="16393" h="935" fill="none" extrusionOk="0">
                  <a:moveTo>
                    <a:pt x="1" y="935"/>
                  </a:moveTo>
                  <a:lnTo>
                    <a:pt x="16393" y="1"/>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5"/>
            <p:cNvSpPr/>
            <p:nvPr/>
          </p:nvSpPr>
          <p:spPr>
            <a:xfrm>
              <a:off x="3008675" y="3459950"/>
              <a:ext cx="7050" cy="121050"/>
            </a:xfrm>
            <a:custGeom>
              <a:avLst/>
              <a:gdLst/>
              <a:ahLst/>
              <a:cxnLst/>
              <a:rect l="l" t="t" r="r" b="b"/>
              <a:pathLst>
                <a:path w="282" h="4842" fill="none" extrusionOk="0">
                  <a:moveTo>
                    <a:pt x="0" y="0"/>
                  </a:moveTo>
                  <a:lnTo>
                    <a:pt x="282" y="4841"/>
                  </a:lnTo>
                </a:path>
              </a:pathLst>
            </a:custGeom>
            <a:noFill/>
            <a:ln w="9525" cap="flat" cmpd="sng">
              <a:solidFill>
                <a:schemeClr val="lt1"/>
              </a:solidFill>
              <a:prstDash val="solid"/>
              <a:miter lim="1125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6"/>
          <p:cNvSpPr txBox="1">
            <a:spLocks noGrp="1"/>
          </p:cNvSpPr>
          <p:nvPr>
            <p:ph type="body" idx="1"/>
          </p:nvPr>
        </p:nvSpPr>
        <p:spPr>
          <a:xfrm>
            <a:off x="3442850" y="663788"/>
            <a:ext cx="5502300" cy="3319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US" sz="1300">
                <a:solidFill>
                  <a:srgbClr val="000000"/>
                </a:solidFill>
                <a:latin typeface="Playfair Display ExtraBold"/>
                <a:ea typeface="Playfair Display ExtraBold"/>
                <a:cs typeface="Playfair Display ExtraBold"/>
                <a:sym typeface="Playfair Display ExtraBold"/>
              </a:rPr>
              <a:t>Netflix Data</a:t>
            </a:r>
            <a:endParaRPr sz="1300">
              <a:solidFill>
                <a:srgbClr val="000000"/>
              </a:solidFill>
              <a:latin typeface="Playfair Display ExtraBold"/>
              <a:ea typeface="Playfair Display ExtraBold"/>
              <a:cs typeface="Playfair Display ExtraBold"/>
              <a:sym typeface="Playfair Display ExtraBold"/>
            </a:endParaRPr>
          </a:p>
          <a:p>
            <a:pPr marL="457200" lvl="0" indent="-311150" algn="just" rtl="0">
              <a:lnSpc>
                <a:spcPct val="115000"/>
              </a:lnSpc>
              <a:spcBef>
                <a:spcPts val="1200"/>
              </a:spcBef>
              <a:spcAft>
                <a:spcPts val="0"/>
              </a:spcAft>
              <a:buClr>
                <a:srgbClr val="000000"/>
              </a:buClr>
              <a:buSzPts val="1300"/>
              <a:buFont typeface="Arial"/>
              <a:buChar char="❏"/>
            </a:pPr>
            <a:r>
              <a:rPr lang="en-US" sz="1300">
                <a:solidFill>
                  <a:srgbClr val="000000"/>
                </a:solidFill>
                <a:latin typeface="Playfair Display ExtraBold"/>
                <a:ea typeface="Playfair Display ExtraBold"/>
                <a:cs typeface="Playfair Display ExtraBold"/>
                <a:sym typeface="Playfair Display ExtraBold"/>
              </a:rPr>
              <a:t>Description: </a:t>
            </a:r>
            <a:r>
              <a:rPr lang="en-US" sz="1300"/>
              <a:t>We utilized Netflix's publicly available dataset, which includes ratings,title, and metadata for a vast collection of movies and TV shows.</a:t>
            </a:r>
            <a:endParaRPr sz="1300">
              <a:solidFill>
                <a:srgbClr val="000000"/>
              </a:solidFill>
              <a:latin typeface="Playfair Display"/>
              <a:ea typeface="Playfair Display"/>
              <a:cs typeface="Playfair Display"/>
              <a:sym typeface="Playfair Display"/>
            </a:endParaRPr>
          </a:p>
          <a:p>
            <a:pPr marL="0" lvl="0" indent="0" algn="just" rtl="0">
              <a:lnSpc>
                <a:spcPct val="115000"/>
              </a:lnSpc>
              <a:spcBef>
                <a:spcPts val="1200"/>
              </a:spcBef>
              <a:spcAft>
                <a:spcPts val="0"/>
              </a:spcAft>
              <a:buNone/>
            </a:pPr>
            <a:r>
              <a:rPr lang="en-US" sz="1300" b="1">
                <a:solidFill>
                  <a:srgbClr val="000000"/>
                </a:solidFill>
                <a:latin typeface="Playfair Display"/>
                <a:ea typeface="Playfair Display"/>
                <a:cs typeface="Playfair Display"/>
                <a:sym typeface="Playfair Display"/>
              </a:rPr>
              <a:t>Disney+ Data</a:t>
            </a:r>
            <a:endParaRPr sz="1300" b="1">
              <a:solidFill>
                <a:srgbClr val="000000"/>
              </a:solidFill>
              <a:latin typeface="Playfair Display"/>
              <a:ea typeface="Playfair Display"/>
              <a:cs typeface="Playfair Display"/>
              <a:sym typeface="Playfair Display"/>
            </a:endParaRPr>
          </a:p>
          <a:p>
            <a:pPr marL="457200" lvl="0" indent="-298450" algn="just" rtl="0">
              <a:lnSpc>
                <a:spcPct val="115000"/>
              </a:lnSpc>
              <a:spcBef>
                <a:spcPts val="1200"/>
              </a:spcBef>
              <a:spcAft>
                <a:spcPts val="0"/>
              </a:spcAft>
              <a:buClr>
                <a:srgbClr val="000000"/>
              </a:buClr>
              <a:buSzPts val="1100"/>
              <a:buFont typeface="Arial"/>
              <a:buChar char="❏"/>
            </a:pPr>
            <a:r>
              <a:rPr lang="en-US" sz="1300" b="1">
                <a:solidFill>
                  <a:srgbClr val="000000"/>
                </a:solidFill>
                <a:latin typeface="Playfair Display"/>
                <a:ea typeface="Playfair Display"/>
                <a:cs typeface="Playfair Display"/>
                <a:sym typeface="Playfair Display"/>
              </a:rPr>
              <a:t>Description</a:t>
            </a:r>
            <a:r>
              <a:rPr lang="en-US" sz="1100">
                <a:solidFill>
                  <a:srgbClr val="000000"/>
                </a:solidFill>
                <a:latin typeface="Playfair Display"/>
                <a:ea typeface="Playfair Display"/>
                <a:cs typeface="Playfair Display"/>
                <a:sym typeface="Playfair Display"/>
              </a:rPr>
              <a:t>:</a:t>
            </a:r>
            <a:r>
              <a:rPr lang="en-US" sz="1300">
                <a:solidFill>
                  <a:srgbClr val="000000"/>
                </a:solidFill>
                <a:latin typeface="Playfair Display"/>
                <a:ea typeface="Playfair Display"/>
                <a:cs typeface="Playfair Display"/>
                <a:sym typeface="Playfair Display"/>
              </a:rPr>
              <a:t> </a:t>
            </a:r>
            <a:r>
              <a:rPr lang="en-US" sz="1300"/>
              <a:t>Similar to Netflix, we accessed Disney+'s public dataset, focusing on Disney-owned content, including Marvel, Pixar, Star Wars, and more.</a:t>
            </a:r>
            <a:r>
              <a:rPr lang="en-US" sz="1200">
                <a:solidFill>
                  <a:srgbClr val="000000"/>
                </a:solidFill>
                <a:latin typeface="Playfair Display"/>
                <a:ea typeface="Playfair Display"/>
                <a:cs typeface="Playfair Display"/>
                <a:sym typeface="Playfair Display"/>
              </a:rPr>
              <a:t> </a:t>
            </a:r>
            <a:endParaRPr sz="1200">
              <a:solidFill>
                <a:srgbClr val="000000"/>
              </a:solidFill>
              <a:latin typeface="Playfair Display"/>
              <a:ea typeface="Playfair Display"/>
              <a:cs typeface="Playfair Display"/>
              <a:sym typeface="Playfair Display"/>
            </a:endParaRPr>
          </a:p>
          <a:p>
            <a:pPr marL="0" lvl="0" indent="0" algn="just" rtl="0">
              <a:lnSpc>
                <a:spcPct val="115000"/>
              </a:lnSpc>
              <a:spcBef>
                <a:spcPts val="1200"/>
              </a:spcBef>
              <a:spcAft>
                <a:spcPts val="0"/>
              </a:spcAft>
              <a:buNone/>
            </a:pPr>
            <a:r>
              <a:rPr lang="en-US" sz="1300" b="1">
                <a:solidFill>
                  <a:srgbClr val="000000"/>
                </a:solidFill>
                <a:latin typeface="Playfair Display"/>
                <a:ea typeface="Playfair Display"/>
                <a:cs typeface="Playfair Display"/>
                <a:sym typeface="Playfair Display"/>
              </a:rPr>
              <a:t>TMDB (The Movie Database) API</a:t>
            </a:r>
            <a:endParaRPr sz="1300" b="1">
              <a:solidFill>
                <a:srgbClr val="000000"/>
              </a:solidFill>
              <a:latin typeface="Playfair Display"/>
              <a:ea typeface="Playfair Display"/>
              <a:cs typeface="Playfair Display"/>
              <a:sym typeface="Playfair Display"/>
            </a:endParaRPr>
          </a:p>
          <a:p>
            <a:pPr marL="457200" lvl="0" indent="-298450" algn="just" rtl="0">
              <a:lnSpc>
                <a:spcPct val="115000"/>
              </a:lnSpc>
              <a:spcBef>
                <a:spcPts val="1200"/>
              </a:spcBef>
              <a:spcAft>
                <a:spcPts val="0"/>
              </a:spcAft>
              <a:buClr>
                <a:srgbClr val="000000"/>
              </a:buClr>
              <a:buSzPts val="1100"/>
              <a:buFont typeface="Arial"/>
              <a:buChar char="❏"/>
            </a:pPr>
            <a:r>
              <a:rPr lang="en-US" sz="1300" b="1">
                <a:solidFill>
                  <a:srgbClr val="000000"/>
                </a:solidFill>
                <a:latin typeface="Playfair Display"/>
                <a:ea typeface="Playfair Display"/>
                <a:cs typeface="Playfair Display"/>
                <a:sym typeface="Playfair Display"/>
              </a:rPr>
              <a:t>Description</a:t>
            </a:r>
            <a:r>
              <a:rPr lang="en-US" sz="1100">
                <a:solidFill>
                  <a:srgbClr val="000000"/>
                </a:solidFill>
                <a:latin typeface="Playfair Display"/>
                <a:ea typeface="Playfair Display"/>
                <a:cs typeface="Playfair Display"/>
                <a:sym typeface="Playfair Display"/>
              </a:rPr>
              <a:t>:</a:t>
            </a:r>
            <a:r>
              <a:rPr lang="en-US" sz="1300"/>
              <a:t> To enrich our dataset with additional information, we leveraged the TMDB API to obtain detailed metadata such as genres, posters, overviews, and ratings and Trailers for movies and TV shows.</a:t>
            </a:r>
            <a:endParaRPr sz="1300"/>
          </a:p>
          <a:p>
            <a:pPr marL="0" lvl="0" indent="0" algn="l" rtl="0">
              <a:lnSpc>
                <a:spcPct val="115000"/>
              </a:lnSpc>
              <a:spcBef>
                <a:spcPts val="120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1200"/>
              </a:spcBef>
              <a:spcAft>
                <a:spcPts val="0"/>
              </a:spcAft>
              <a:buClr>
                <a:srgbClr val="273D40"/>
              </a:buClr>
              <a:buSzPts val="600"/>
              <a:buFont typeface="Arial"/>
              <a:buNone/>
            </a:pPr>
            <a:endParaRPr/>
          </a:p>
        </p:txBody>
      </p:sp>
      <p:cxnSp>
        <p:nvCxnSpPr>
          <p:cNvPr id="565" name="Google Shape;565;p26"/>
          <p:cNvCxnSpPr/>
          <p:nvPr/>
        </p:nvCxnSpPr>
        <p:spPr>
          <a:xfrm>
            <a:off x="724325" y="534975"/>
            <a:ext cx="0" cy="4790700"/>
          </a:xfrm>
          <a:prstGeom prst="straightConnector1">
            <a:avLst/>
          </a:prstGeom>
          <a:noFill/>
          <a:ln w="9525" cap="flat" cmpd="sng">
            <a:solidFill>
              <a:schemeClr val="dk1"/>
            </a:solidFill>
            <a:prstDash val="solid"/>
            <a:round/>
            <a:headEnd type="none" w="sm" len="sm"/>
            <a:tailEnd type="none" w="sm" len="sm"/>
          </a:ln>
        </p:spPr>
      </p:cxnSp>
      <p:cxnSp>
        <p:nvCxnSpPr>
          <p:cNvPr id="566" name="Google Shape;566;p26"/>
          <p:cNvCxnSpPr/>
          <p:nvPr/>
        </p:nvCxnSpPr>
        <p:spPr>
          <a:xfrm>
            <a:off x="723347" y="2132028"/>
            <a:ext cx="2719500" cy="0"/>
          </a:xfrm>
          <a:prstGeom prst="straightConnector1">
            <a:avLst/>
          </a:prstGeom>
          <a:noFill/>
          <a:ln w="9525" cap="flat" cmpd="sng">
            <a:solidFill>
              <a:schemeClr val="dk1"/>
            </a:solidFill>
            <a:prstDash val="solid"/>
            <a:round/>
            <a:headEnd type="none" w="sm" len="sm"/>
            <a:tailEnd type="none" w="sm" len="sm"/>
          </a:ln>
        </p:spPr>
      </p:cxnSp>
      <p:grpSp>
        <p:nvGrpSpPr>
          <p:cNvPr id="567" name="Google Shape;567;p26"/>
          <p:cNvGrpSpPr/>
          <p:nvPr/>
        </p:nvGrpSpPr>
        <p:grpSpPr>
          <a:xfrm rot="5400000">
            <a:off x="8568937" y="-84044"/>
            <a:ext cx="186223" cy="659096"/>
            <a:chOff x="4714575" y="2942350"/>
            <a:chExt cx="46450" cy="164400"/>
          </a:xfrm>
        </p:grpSpPr>
        <p:sp>
          <p:nvSpPr>
            <p:cNvPr id="568" name="Google Shape;568;p26"/>
            <p:cNvSpPr/>
            <p:nvPr/>
          </p:nvSpPr>
          <p:spPr>
            <a:xfrm>
              <a:off x="4752275" y="2942350"/>
              <a:ext cx="8750" cy="9025"/>
            </a:xfrm>
            <a:custGeom>
              <a:avLst/>
              <a:gdLst/>
              <a:ahLst/>
              <a:cxnLst/>
              <a:rect l="l" t="t" r="r" b="b"/>
              <a:pathLst>
                <a:path w="350" h="361" extrusionOk="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6"/>
            <p:cNvSpPr/>
            <p:nvPr/>
          </p:nvSpPr>
          <p:spPr>
            <a:xfrm>
              <a:off x="4752275" y="2981200"/>
              <a:ext cx="8750" cy="9025"/>
            </a:xfrm>
            <a:custGeom>
              <a:avLst/>
              <a:gdLst/>
              <a:ahLst/>
              <a:cxnLst/>
              <a:rect l="l" t="t" r="r" b="b"/>
              <a:pathLst>
                <a:path w="350" h="361" extrusionOk="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6"/>
            <p:cNvSpPr/>
            <p:nvPr/>
          </p:nvSpPr>
          <p:spPr>
            <a:xfrm>
              <a:off x="4752275" y="3020025"/>
              <a:ext cx="8750" cy="9025"/>
            </a:xfrm>
            <a:custGeom>
              <a:avLst/>
              <a:gdLst/>
              <a:ahLst/>
              <a:cxnLst/>
              <a:rect l="l" t="t" r="r" b="b"/>
              <a:pathLst>
                <a:path w="350" h="361" extrusionOk="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6"/>
            <p:cNvSpPr/>
            <p:nvPr/>
          </p:nvSpPr>
          <p:spPr>
            <a:xfrm>
              <a:off x="4752275" y="3059150"/>
              <a:ext cx="8750" cy="8750"/>
            </a:xfrm>
            <a:custGeom>
              <a:avLst/>
              <a:gdLst/>
              <a:ahLst/>
              <a:cxnLst/>
              <a:rect l="l" t="t" r="r" b="b"/>
              <a:pathLst>
                <a:path w="350" h="350" extrusionOk="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6"/>
            <p:cNvSpPr/>
            <p:nvPr/>
          </p:nvSpPr>
          <p:spPr>
            <a:xfrm>
              <a:off x="4752275" y="3098000"/>
              <a:ext cx="8750" cy="8750"/>
            </a:xfrm>
            <a:custGeom>
              <a:avLst/>
              <a:gdLst/>
              <a:ahLst/>
              <a:cxnLst/>
              <a:rect l="l" t="t" r="r" b="b"/>
              <a:pathLst>
                <a:path w="350" h="350" extrusionOk="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6"/>
            <p:cNvSpPr/>
            <p:nvPr/>
          </p:nvSpPr>
          <p:spPr>
            <a:xfrm>
              <a:off x="4714575" y="2942350"/>
              <a:ext cx="9025" cy="9025"/>
            </a:xfrm>
            <a:custGeom>
              <a:avLst/>
              <a:gdLst/>
              <a:ahLst/>
              <a:cxnLst/>
              <a:rect l="l" t="t" r="r" b="b"/>
              <a:pathLst>
                <a:path w="361" h="361" extrusionOk="0">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6"/>
            <p:cNvSpPr/>
            <p:nvPr/>
          </p:nvSpPr>
          <p:spPr>
            <a:xfrm>
              <a:off x="4714575" y="2981200"/>
              <a:ext cx="9025" cy="9025"/>
            </a:xfrm>
            <a:custGeom>
              <a:avLst/>
              <a:gdLst/>
              <a:ahLst/>
              <a:cxnLst/>
              <a:rect l="l" t="t" r="r" b="b"/>
              <a:pathLst>
                <a:path w="361" h="361" extrusionOk="0">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6"/>
            <p:cNvSpPr/>
            <p:nvPr/>
          </p:nvSpPr>
          <p:spPr>
            <a:xfrm>
              <a:off x="4714575" y="3020025"/>
              <a:ext cx="9025" cy="9025"/>
            </a:xfrm>
            <a:custGeom>
              <a:avLst/>
              <a:gdLst/>
              <a:ahLst/>
              <a:cxnLst/>
              <a:rect l="l" t="t" r="r" b="b"/>
              <a:pathLst>
                <a:path w="361" h="361" extrusionOk="0">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6"/>
            <p:cNvSpPr/>
            <p:nvPr/>
          </p:nvSpPr>
          <p:spPr>
            <a:xfrm>
              <a:off x="4714575" y="3059150"/>
              <a:ext cx="9025" cy="8750"/>
            </a:xfrm>
            <a:custGeom>
              <a:avLst/>
              <a:gdLst/>
              <a:ahLst/>
              <a:cxnLst/>
              <a:rect l="l" t="t" r="r" b="b"/>
              <a:pathLst>
                <a:path w="361" h="350" extrusionOk="0">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6"/>
            <p:cNvSpPr/>
            <p:nvPr/>
          </p:nvSpPr>
          <p:spPr>
            <a:xfrm>
              <a:off x="4714575" y="3098000"/>
              <a:ext cx="9025" cy="8750"/>
            </a:xfrm>
            <a:custGeom>
              <a:avLst/>
              <a:gdLst/>
              <a:ahLst/>
              <a:cxnLst/>
              <a:rect l="l" t="t" r="r" b="b"/>
              <a:pathLst>
                <a:path w="361" h="350" extrusionOk="0">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 name="Google Shape;578;p26"/>
          <p:cNvGrpSpPr/>
          <p:nvPr/>
        </p:nvGrpSpPr>
        <p:grpSpPr>
          <a:xfrm>
            <a:off x="60379" y="1347392"/>
            <a:ext cx="2560434" cy="561594"/>
            <a:chOff x="2871050" y="2458250"/>
            <a:chExt cx="1107550" cy="242925"/>
          </a:xfrm>
        </p:grpSpPr>
        <p:sp>
          <p:nvSpPr>
            <p:cNvPr id="579" name="Google Shape;579;p26"/>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6"/>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6"/>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2" name="Google Shape;582;p26"/>
          <p:cNvSpPr/>
          <p:nvPr/>
        </p:nvSpPr>
        <p:spPr>
          <a:xfrm>
            <a:off x="460853" y="245255"/>
            <a:ext cx="561600" cy="561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3" name="Google Shape;583;p26"/>
          <p:cNvPicPr preferRelativeResize="0"/>
          <p:nvPr/>
        </p:nvPicPr>
        <p:blipFill rotWithShape="1">
          <a:blip r:embed="rId3">
            <a:alphaModFix/>
          </a:blip>
          <a:srcRect/>
          <a:stretch/>
        </p:blipFill>
        <p:spPr>
          <a:xfrm>
            <a:off x="970993" y="2132028"/>
            <a:ext cx="2225187" cy="2615502"/>
          </a:xfrm>
          <a:prstGeom prst="rect">
            <a:avLst/>
          </a:prstGeom>
          <a:noFill/>
          <a:ln>
            <a:noFill/>
          </a:ln>
        </p:spPr>
      </p:pic>
      <p:pic>
        <p:nvPicPr>
          <p:cNvPr id="584" name="Google Shape;584;p26"/>
          <p:cNvPicPr preferRelativeResize="0"/>
          <p:nvPr/>
        </p:nvPicPr>
        <p:blipFill>
          <a:blip r:embed="rId4">
            <a:alphaModFix/>
          </a:blip>
          <a:stretch>
            <a:fillRect/>
          </a:stretch>
        </p:blipFill>
        <p:spPr>
          <a:xfrm>
            <a:off x="5051075" y="612508"/>
            <a:ext cx="1449850" cy="477175"/>
          </a:xfrm>
          <a:prstGeom prst="rect">
            <a:avLst/>
          </a:prstGeom>
          <a:noFill/>
          <a:ln>
            <a:noFill/>
          </a:ln>
        </p:spPr>
      </p:pic>
      <p:pic>
        <p:nvPicPr>
          <p:cNvPr id="585" name="Google Shape;585;p26"/>
          <p:cNvPicPr preferRelativeResize="0"/>
          <p:nvPr/>
        </p:nvPicPr>
        <p:blipFill>
          <a:blip r:embed="rId5">
            <a:alphaModFix/>
          </a:blip>
          <a:stretch>
            <a:fillRect/>
          </a:stretch>
        </p:blipFill>
        <p:spPr>
          <a:xfrm>
            <a:off x="5086925" y="1855129"/>
            <a:ext cx="1378150" cy="760750"/>
          </a:xfrm>
          <a:prstGeom prst="rect">
            <a:avLst/>
          </a:prstGeom>
          <a:noFill/>
          <a:ln>
            <a:noFill/>
          </a:ln>
        </p:spPr>
      </p:pic>
      <p:sp>
        <p:nvSpPr>
          <p:cNvPr id="26" name="Google Shape;586;p26"/>
          <p:cNvSpPr txBox="1">
            <a:spLocks/>
          </p:cNvSpPr>
          <p:nvPr/>
        </p:nvSpPr>
        <p:spPr>
          <a:xfrm>
            <a:off x="723347" y="771392"/>
            <a:ext cx="27195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1pPr>
            <a:lvl2pPr marR="0" lvl="1"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2pPr>
            <a:lvl3pPr marR="0" lvl="2"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3pPr>
            <a:lvl4pPr marR="0" lvl="3"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4pPr>
            <a:lvl5pPr marR="0" lvl="4"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5pPr>
            <a:lvl6pPr marR="0" lvl="5"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6pPr>
            <a:lvl7pPr marR="0" lvl="6"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7pPr>
            <a:lvl8pPr marR="0" lvl="7"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8pPr>
            <a:lvl9pPr marR="0" lvl="8" algn="r" rtl="0">
              <a:lnSpc>
                <a:spcPct val="100000"/>
              </a:lnSpc>
              <a:spcBef>
                <a:spcPts val="0"/>
              </a:spcBef>
              <a:spcAft>
                <a:spcPts val="0"/>
              </a:spcAft>
              <a:buClr>
                <a:schemeClr val="dk1"/>
              </a:buClr>
              <a:buSzPts val="2800"/>
              <a:buFont typeface="Playfair Display ExtraBold"/>
              <a:buNone/>
              <a:defRPr sz="2800" b="0" i="0" u="none" strike="noStrike" cap="none">
                <a:solidFill>
                  <a:schemeClr val="dk1"/>
                </a:solidFill>
                <a:latin typeface="Playfair Display ExtraBold"/>
                <a:ea typeface="Playfair Display ExtraBold"/>
                <a:cs typeface="Playfair Display ExtraBold"/>
                <a:sym typeface="Playfair Display ExtraBold"/>
              </a:defRPr>
            </a:lvl9pPr>
          </a:lstStyle>
          <a:p>
            <a:pPr algn="ctr"/>
            <a:r>
              <a:rPr lang="en-US" smtClean="0"/>
              <a:t>Data sources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27"/>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sz="2500"/>
              <a:t>Challenges faced in data collection and solution</a:t>
            </a:r>
            <a:endParaRPr sz="2500"/>
          </a:p>
          <a:p>
            <a:pPr marL="0" lvl="0" indent="0" algn="l" rtl="0">
              <a:lnSpc>
                <a:spcPct val="100000"/>
              </a:lnSpc>
              <a:spcBef>
                <a:spcPts val="0"/>
              </a:spcBef>
              <a:spcAft>
                <a:spcPts val="0"/>
              </a:spcAft>
              <a:buSzPts val="2800"/>
              <a:buNone/>
            </a:pPr>
            <a:endParaRPr sz="2700"/>
          </a:p>
        </p:txBody>
      </p:sp>
      <p:cxnSp>
        <p:nvCxnSpPr>
          <p:cNvPr id="592" name="Google Shape;592;p27"/>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grpSp>
        <p:nvGrpSpPr>
          <p:cNvPr id="593" name="Google Shape;593;p27"/>
          <p:cNvGrpSpPr/>
          <p:nvPr/>
        </p:nvGrpSpPr>
        <p:grpSpPr>
          <a:xfrm>
            <a:off x="-682889" y="4410077"/>
            <a:ext cx="2560434" cy="561594"/>
            <a:chOff x="2871050" y="2458250"/>
            <a:chExt cx="1107550" cy="242925"/>
          </a:xfrm>
        </p:grpSpPr>
        <p:sp>
          <p:nvSpPr>
            <p:cNvPr id="594" name="Google Shape;594;p27"/>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7"/>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7"/>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 name="Google Shape;597;p27"/>
          <p:cNvSpPr txBox="1">
            <a:spLocks noGrp="1"/>
          </p:cNvSpPr>
          <p:nvPr>
            <p:ph type="subTitle" idx="2"/>
          </p:nvPr>
        </p:nvSpPr>
        <p:spPr>
          <a:xfrm>
            <a:off x="425751" y="1340850"/>
            <a:ext cx="3580800" cy="447300"/>
          </a:xfrm>
          <a:prstGeom prst="rect">
            <a:avLst/>
          </a:prstGeom>
          <a:noFill/>
          <a:ln>
            <a:noFill/>
          </a:ln>
        </p:spPr>
        <p:txBody>
          <a:bodyPr spcFirstLastPara="1" wrap="square" lIns="91425" tIns="91425" rIns="91425" bIns="91425" anchor="b" anchorCtr="0">
            <a:noAutofit/>
          </a:bodyPr>
          <a:lstStyle/>
          <a:p>
            <a:pPr marL="457200" lvl="0" indent="-317500" algn="l" rtl="0">
              <a:lnSpc>
                <a:spcPct val="100000"/>
              </a:lnSpc>
              <a:spcBef>
                <a:spcPts val="0"/>
              </a:spcBef>
              <a:spcAft>
                <a:spcPts val="0"/>
              </a:spcAft>
              <a:buSzPts val="1400"/>
              <a:buNone/>
            </a:pPr>
            <a:r>
              <a:rPr lang="en-US"/>
              <a:t>Handling Duplicates</a:t>
            </a:r>
            <a:endParaRPr/>
          </a:p>
        </p:txBody>
      </p:sp>
      <p:sp>
        <p:nvSpPr>
          <p:cNvPr id="598" name="Google Shape;598;p27"/>
          <p:cNvSpPr txBox="1"/>
          <p:nvPr/>
        </p:nvSpPr>
        <p:spPr>
          <a:xfrm>
            <a:off x="359000" y="1788150"/>
            <a:ext cx="7928100" cy="1888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SzPts val="1400"/>
              <a:buFont typeface="Playfair Display ExtraBold"/>
              <a:buChar char="❏"/>
            </a:pPr>
            <a:r>
              <a:rPr lang="en-US" sz="1500" dirty="0">
                <a:latin typeface="Playfair Display ExtraBold"/>
                <a:ea typeface="Playfair Display ExtraBold"/>
                <a:cs typeface="Playfair Display ExtraBold"/>
                <a:sym typeface="Playfair Display ExtraBold"/>
              </a:rPr>
              <a:t>Removed Duplicates</a:t>
            </a:r>
            <a:r>
              <a:rPr lang="en-US" sz="1100" dirty="0">
                <a:latin typeface="Playfair Display ExtraBold"/>
                <a:ea typeface="Playfair Display ExtraBold"/>
                <a:cs typeface="Playfair Display ExtraBold"/>
                <a:sym typeface="Playfair Display ExtraBold"/>
              </a:rPr>
              <a:t>:</a:t>
            </a:r>
            <a:endParaRPr sz="1100" dirty="0">
              <a:latin typeface="Playfair Display ExtraBold"/>
              <a:ea typeface="Playfair Display ExtraBold"/>
              <a:cs typeface="Playfair Display ExtraBold"/>
              <a:sym typeface="Playfair Display ExtraBold"/>
            </a:endParaRPr>
          </a:p>
          <a:p>
            <a:pPr marL="457200" lvl="0" indent="0" algn="l" rtl="0">
              <a:lnSpc>
                <a:spcPct val="115000"/>
              </a:lnSpc>
              <a:spcBef>
                <a:spcPts val="1200"/>
              </a:spcBef>
              <a:spcAft>
                <a:spcPts val="0"/>
              </a:spcAft>
              <a:buNone/>
            </a:pPr>
            <a:r>
              <a:rPr lang="en-US" dirty="0">
                <a:solidFill>
                  <a:schemeClr val="dk1"/>
                </a:solidFill>
                <a:latin typeface="Montserrat"/>
                <a:ea typeface="Montserrat"/>
                <a:cs typeface="Montserrat"/>
                <a:sym typeface="Montserrat"/>
              </a:rPr>
              <a:t>Detected and removed duplicate content based on title, release year, rating and we find there </a:t>
            </a:r>
            <a:r>
              <a:rPr lang="en-US" b="1" dirty="0">
                <a:solidFill>
                  <a:schemeClr val="dk1"/>
                </a:solidFill>
                <a:latin typeface="Montserrat"/>
                <a:ea typeface="Montserrat"/>
                <a:cs typeface="Montserrat"/>
                <a:sym typeface="Montserrat"/>
              </a:rPr>
              <a:t>are 23 rows that Duplicated Then Drop Them</a:t>
            </a:r>
            <a:endParaRPr b="1" dirty="0">
              <a:solidFill>
                <a:schemeClr val="dk1"/>
              </a:solidFill>
              <a:latin typeface="Montserrat"/>
              <a:ea typeface="Montserrat"/>
              <a:cs typeface="Montserrat"/>
              <a:sym typeface="Montserrat"/>
            </a:endParaRPr>
          </a:p>
          <a:p>
            <a:pPr marL="457200" lvl="0" indent="-317500" algn="l" rtl="0">
              <a:lnSpc>
                <a:spcPct val="115000"/>
              </a:lnSpc>
              <a:spcBef>
                <a:spcPts val="1200"/>
              </a:spcBef>
              <a:spcAft>
                <a:spcPts val="0"/>
              </a:spcAft>
              <a:buSzPts val="1400"/>
              <a:buFont typeface="Playfair Display ExtraBold"/>
              <a:buChar char="❏"/>
            </a:pPr>
            <a:r>
              <a:rPr lang="en-US" sz="1500" dirty="0">
                <a:latin typeface="Playfair Display ExtraBold"/>
                <a:ea typeface="Playfair Display ExtraBold"/>
                <a:cs typeface="Playfair Display ExtraBold"/>
                <a:sym typeface="Playfair Display ExtraBold"/>
              </a:rPr>
              <a:t>Ensured Data Quality:</a:t>
            </a:r>
            <a:r>
              <a:rPr lang="en-US" sz="1100" dirty="0">
                <a:latin typeface="Playfair Display ExtraBold"/>
                <a:ea typeface="Playfair Display ExtraBold"/>
                <a:cs typeface="Playfair Display ExtraBold"/>
                <a:sym typeface="Playfair Display ExtraBold"/>
              </a:rPr>
              <a:t> </a:t>
            </a:r>
            <a:endParaRPr sz="1100" dirty="0">
              <a:latin typeface="Playfair Display ExtraBold"/>
              <a:ea typeface="Playfair Display ExtraBold"/>
              <a:cs typeface="Playfair Display ExtraBold"/>
              <a:sym typeface="Playfair Display ExtraBold"/>
            </a:endParaRPr>
          </a:p>
          <a:p>
            <a:pPr marL="457200" lvl="0" indent="0" algn="l" rtl="0">
              <a:lnSpc>
                <a:spcPct val="115000"/>
              </a:lnSpc>
              <a:spcBef>
                <a:spcPts val="1200"/>
              </a:spcBef>
              <a:spcAft>
                <a:spcPts val="1200"/>
              </a:spcAft>
              <a:buNone/>
            </a:pPr>
            <a:r>
              <a:rPr lang="en-US" dirty="0">
                <a:solidFill>
                  <a:schemeClr val="dk1"/>
                </a:solidFill>
                <a:latin typeface="Montserrat"/>
                <a:ea typeface="Montserrat"/>
                <a:cs typeface="Montserrat"/>
                <a:sym typeface="Montserrat"/>
              </a:rPr>
              <a:t>Improved data accuracy and consistency by eliminating redundant entries.</a:t>
            </a:r>
            <a:endParaRPr dirty="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8"/>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500"/>
              <a:t>Challenges faced in data collection and solution</a:t>
            </a:r>
            <a:endParaRPr sz="2500"/>
          </a:p>
        </p:txBody>
      </p:sp>
      <p:cxnSp>
        <p:nvCxnSpPr>
          <p:cNvPr id="604" name="Google Shape;604;p28"/>
          <p:cNvCxnSpPr/>
          <p:nvPr/>
        </p:nvCxnSpPr>
        <p:spPr>
          <a:xfrm>
            <a:off x="-57150" y="1185925"/>
            <a:ext cx="9258300" cy="0"/>
          </a:xfrm>
          <a:prstGeom prst="straightConnector1">
            <a:avLst/>
          </a:prstGeom>
          <a:noFill/>
          <a:ln w="9525" cap="flat" cmpd="sng">
            <a:solidFill>
              <a:schemeClr val="dk1"/>
            </a:solidFill>
            <a:prstDash val="solid"/>
            <a:round/>
            <a:headEnd type="none" w="sm" len="sm"/>
            <a:tailEnd type="none" w="sm" len="sm"/>
          </a:ln>
        </p:spPr>
      </p:cxnSp>
      <p:grpSp>
        <p:nvGrpSpPr>
          <p:cNvPr id="605" name="Google Shape;605;p28"/>
          <p:cNvGrpSpPr/>
          <p:nvPr/>
        </p:nvGrpSpPr>
        <p:grpSpPr>
          <a:xfrm>
            <a:off x="-682889" y="4410077"/>
            <a:ext cx="2560434" cy="561594"/>
            <a:chOff x="2871050" y="2458250"/>
            <a:chExt cx="1107550" cy="242925"/>
          </a:xfrm>
        </p:grpSpPr>
        <p:sp>
          <p:nvSpPr>
            <p:cNvPr id="606" name="Google Shape;606;p28"/>
            <p:cNvSpPr/>
            <p:nvPr/>
          </p:nvSpPr>
          <p:spPr>
            <a:xfrm>
              <a:off x="2871050" y="2458250"/>
              <a:ext cx="1107550" cy="66450"/>
            </a:xfrm>
            <a:custGeom>
              <a:avLst/>
              <a:gdLst/>
              <a:ahLst/>
              <a:cxnLst/>
              <a:rect l="l" t="t" r="r" b="b"/>
              <a:pathLst>
                <a:path w="44302" h="2658" extrusionOk="0">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8"/>
            <p:cNvSpPr/>
            <p:nvPr/>
          </p:nvSpPr>
          <p:spPr>
            <a:xfrm>
              <a:off x="2871050" y="2546625"/>
              <a:ext cx="1107550" cy="66150"/>
            </a:xfrm>
            <a:custGeom>
              <a:avLst/>
              <a:gdLst/>
              <a:ahLst/>
              <a:cxnLst/>
              <a:rect l="l" t="t" r="r" b="b"/>
              <a:pathLst>
                <a:path w="44302" h="2646" extrusionOk="0">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8"/>
            <p:cNvSpPr/>
            <p:nvPr/>
          </p:nvSpPr>
          <p:spPr>
            <a:xfrm>
              <a:off x="2871050" y="2634725"/>
              <a:ext cx="1107550" cy="66450"/>
            </a:xfrm>
            <a:custGeom>
              <a:avLst/>
              <a:gdLst/>
              <a:ahLst/>
              <a:cxnLst/>
              <a:rect l="l" t="t" r="r" b="b"/>
              <a:pathLst>
                <a:path w="44302" h="2658" extrusionOk="0">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 name="Google Shape;609;p28"/>
          <p:cNvSpPr txBox="1">
            <a:spLocks noGrp="1"/>
          </p:cNvSpPr>
          <p:nvPr>
            <p:ph type="subTitle" idx="2"/>
          </p:nvPr>
        </p:nvSpPr>
        <p:spPr>
          <a:xfrm>
            <a:off x="476095" y="1464672"/>
            <a:ext cx="2802900" cy="447300"/>
          </a:xfrm>
          <a:prstGeom prst="rect">
            <a:avLst/>
          </a:prstGeom>
          <a:noFill/>
          <a:ln>
            <a:noFill/>
          </a:ln>
        </p:spPr>
        <p:txBody>
          <a:bodyPr spcFirstLastPara="1" wrap="square" lIns="91425" tIns="91425" rIns="91425" bIns="91425" anchor="b" anchorCtr="0">
            <a:noAutofit/>
          </a:bodyPr>
          <a:lstStyle/>
          <a:p>
            <a:pPr marL="457200" lvl="0" indent="-317500" algn="l" rtl="0">
              <a:lnSpc>
                <a:spcPct val="100000"/>
              </a:lnSpc>
              <a:spcBef>
                <a:spcPts val="0"/>
              </a:spcBef>
              <a:spcAft>
                <a:spcPts val="0"/>
              </a:spcAft>
              <a:buSzPts val="1400"/>
              <a:buNone/>
            </a:pPr>
            <a:r>
              <a:rPr lang="en-US"/>
              <a:t>Handling Outlier </a:t>
            </a:r>
            <a:endParaRPr/>
          </a:p>
        </p:txBody>
      </p:sp>
      <p:sp>
        <p:nvSpPr>
          <p:cNvPr id="610" name="Google Shape;610;p28"/>
          <p:cNvSpPr txBox="1"/>
          <p:nvPr/>
        </p:nvSpPr>
        <p:spPr>
          <a:xfrm>
            <a:off x="597328" y="1962658"/>
            <a:ext cx="7514100" cy="1888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SzPts val="1400"/>
              <a:buChar char="❏"/>
            </a:pPr>
            <a:r>
              <a:rPr lang="en-US" sz="1500" dirty="0">
                <a:latin typeface="Playfair Display ExtraBold"/>
                <a:ea typeface="Playfair Display ExtraBold"/>
                <a:cs typeface="Playfair Display ExtraBold"/>
                <a:sym typeface="Playfair Display ExtraBold"/>
              </a:rPr>
              <a:t>Corrected Outlier:</a:t>
            </a:r>
            <a:r>
              <a:rPr lang="en-US" sz="1100" dirty="0"/>
              <a:t> </a:t>
            </a:r>
            <a:endParaRPr sz="1100" dirty="0"/>
          </a:p>
          <a:p>
            <a:pPr marL="457200" lvl="0" indent="0" algn="l" rtl="0">
              <a:lnSpc>
                <a:spcPct val="115000"/>
              </a:lnSpc>
              <a:spcBef>
                <a:spcPts val="1200"/>
              </a:spcBef>
              <a:spcAft>
                <a:spcPts val="0"/>
              </a:spcAft>
              <a:buNone/>
            </a:pPr>
            <a:r>
              <a:rPr lang="en-US" dirty="0">
                <a:solidFill>
                  <a:schemeClr val="dk1"/>
                </a:solidFill>
                <a:latin typeface="Montserrat"/>
                <a:ea typeface="Montserrat"/>
                <a:cs typeface="Montserrat"/>
                <a:sym typeface="Montserrat"/>
              </a:rPr>
              <a:t>Detected and corrected an outlier movie with an unusually long duration </a:t>
            </a:r>
            <a:r>
              <a:rPr lang="en-US" b="1" dirty="0">
                <a:solidFill>
                  <a:schemeClr val="dk1"/>
                </a:solidFill>
                <a:latin typeface="Montserrat"/>
                <a:ea typeface="Montserrat"/>
                <a:cs typeface="Montserrat"/>
                <a:sym typeface="Montserrat"/>
              </a:rPr>
              <a:t>(e.g., "312 min") by updating it to a more plausible value (e.g., "90 min").</a:t>
            </a:r>
            <a:endParaRPr b="1" dirty="0">
              <a:solidFill>
                <a:schemeClr val="dk1"/>
              </a:solidFill>
              <a:latin typeface="Montserrat"/>
              <a:ea typeface="Montserrat"/>
              <a:cs typeface="Montserrat"/>
              <a:sym typeface="Montserrat"/>
            </a:endParaRPr>
          </a:p>
          <a:p>
            <a:pPr marL="457200" lvl="0" indent="-323850" algn="l" rtl="0">
              <a:lnSpc>
                <a:spcPct val="115000"/>
              </a:lnSpc>
              <a:spcBef>
                <a:spcPts val="1200"/>
              </a:spcBef>
              <a:spcAft>
                <a:spcPts val="0"/>
              </a:spcAft>
              <a:buSzPts val="1500"/>
              <a:buChar char="❏"/>
            </a:pPr>
            <a:r>
              <a:rPr lang="en-US" sz="1500" dirty="0">
                <a:latin typeface="Playfair Display ExtraBold"/>
                <a:ea typeface="Playfair Display ExtraBold"/>
                <a:cs typeface="Playfair Display ExtraBold"/>
                <a:sym typeface="Playfair Display ExtraBold"/>
              </a:rPr>
              <a:t>Improved Data Accuracy: </a:t>
            </a:r>
            <a:endParaRPr sz="1500" dirty="0">
              <a:latin typeface="Playfair Display ExtraBold"/>
              <a:ea typeface="Playfair Display ExtraBold"/>
              <a:cs typeface="Playfair Display ExtraBold"/>
              <a:sym typeface="Playfair Display ExtraBold"/>
            </a:endParaRPr>
          </a:p>
          <a:p>
            <a:pPr marL="457200" lvl="0" indent="0" algn="l" rtl="0">
              <a:lnSpc>
                <a:spcPct val="115000"/>
              </a:lnSpc>
              <a:spcBef>
                <a:spcPts val="1200"/>
              </a:spcBef>
              <a:spcAft>
                <a:spcPts val="1200"/>
              </a:spcAft>
              <a:buNone/>
            </a:pPr>
            <a:r>
              <a:rPr lang="en-US" dirty="0">
                <a:solidFill>
                  <a:schemeClr val="dk1"/>
                </a:solidFill>
                <a:latin typeface="Montserrat"/>
                <a:ea typeface="Montserrat"/>
                <a:cs typeface="Montserrat"/>
                <a:sym typeface="Montserrat"/>
              </a:rPr>
              <a:t>Ensure reliable duration data for better recommendations</a:t>
            </a:r>
            <a:endParaRPr dirty="0">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ilms Inspiring Hope Minitheme by Slidesgo">
  <a:themeElements>
    <a:clrScheme name="Simple Light">
      <a:dk1>
        <a:srgbClr val="1A1A3E"/>
      </a:dk1>
      <a:lt1>
        <a:srgbClr val="FDFFF3"/>
      </a:lt1>
      <a:dk2>
        <a:srgbClr val="FFE9AF"/>
      </a:dk2>
      <a:lt2>
        <a:srgbClr val="F7D58B"/>
      </a:lt2>
      <a:accent1>
        <a:srgbClr val="8641DF"/>
      </a:accent1>
      <a:accent2>
        <a:srgbClr val="3B3188"/>
      </a:accent2>
      <a:accent3>
        <a:srgbClr val="FFFFFF"/>
      </a:accent3>
      <a:accent4>
        <a:srgbClr val="FFFFFF"/>
      </a:accent4>
      <a:accent5>
        <a:srgbClr val="FFFFFF"/>
      </a:accent5>
      <a:accent6>
        <a:srgbClr val="FFFFFF"/>
      </a:accent6>
      <a:hlink>
        <a:srgbClr val="1A1A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1836</Words>
  <Application>Microsoft Office PowerPoint</Application>
  <PresentationFormat>On-screen Show (16:9)</PresentationFormat>
  <Paragraphs>200</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Noto Sans Symbols</vt:lpstr>
      <vt:lpstr>Montserrat</vt:lpstr>
      <vt:lpstr>Montserrat Medium</vt:lpstr>
      <vt:lpstr>Playfair Display Medium</vt:lpstr>
      <vt:lpstr>Playfair Display</vt:lpstr>
      <vt:lpstr>Playfair Display ExtraBold</vt:lpstr>
      <vt:lpstr>Films Inspiring Hope Minitheme by Slidesgo</vt:lpstr>
      <vt:lpstr>Personalized Recommendation System </vt:lpstr>
      <vt:lpstr>Table of contents</vt:lpstr>
      <vt:lpstr>Introduction</vt:lpstr>
      <vt:lpstr>Problem Statement </vt:lpstr>
      <vt:lpstr>Recommendation Solution</vt:lpstr>
      <vt:lpstr>Data Collection and Preprocessing</vt:lpstr>
      <vt:lpstr>PowerPoint Presentation</vt:lpstr>
      <vt:lpstr>Challenges faced in data collection and solution </vt:lpstr>
      <vt:lpstr>Challenges faced in data collection and solution</vt:lpstr>
      <vt:lpstr>Challenges faced in data collection and solution</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Machine Learning and Recommendation Modeling</vt:lpstr>
      <vt:lpstr>Suitable Models For Recommendation systems</vt:lpstr>
      <vt:lpstr> Content-Based Filtering for Movie Recommendation Systems </vt:lpstr>
      <vt:lpstr>Models used </vt:lpstr>
      <vt:lpstr>Overview of how model works.</vt:lpstr>
      <vt:lpstr>Feature Extraction</vt:lpstr>
      <vt:lpstr> Similarity Measurement</vt:lpstr>
      <vt:lpstr>Advantages of Content-Based Filtering</vt:lpstr>
      <vt:lpstr>Limitations of Content-Based Filtering</vt:lpstr>
      <vt:lpstr>Azure Integration &amp; Final Deployment</vt:lpstr>
      <vt:lpstr> Introduction to Azure OpenAI</vt:lpstr>
      <vt:lpstr>How It Works</vt:lpstr>
      <vt:lpstr>How It Works</vt:lpstr>
      <vt:lpstr>Integration between Model and Azure OpenAI</vt:lpstr>
      <vt:lpstr>How Azure OpenAI Can Enhance Recommendations</vt:lpstr>
      <vt:lpstr>Challenges and Solutions</vt:lpstr>
      <vt:lpstr>PowerPoint Presentation</vt:lpstr>
      <vt:lpstr>PowerPoint Presentation</vt:lpstr>
      <vt:lpstr>Conclusion and Future Work</vt:lpstr>
      <vt:lpstr>PowerPoint Presentation</vt:lpstr>
      <vt:lpstr>PowerPoint Presentation</vt:lpstr>
      <vt:lpstr>PowerPoint Presentation</vt:lpstr>
      <vt:lpstr> 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Recommendation System</dc:title>
  <dc:creator>MLA</dc:creator>
  <cp:lastModifiedBy>Aya Abd Elnaser</cp:lastModifiedBy>
  <cp:revision>11</cp:revision>
  <dcterms:modified xsi:type="dcterms:W3CDTF">2024-10-17T01:51:33Z</dcterms:modified>
</cp:coreProperties>
</file>